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7" r:id="rId3"/>
    <p:sldId id="268" r:id="rId4"/>
    <p:sldId id="284" r:id="rId5"/>
    <p:sldId id="269" r:id="rId6"/>
    <p:sldId id="259" r:id="rId7"/>
    <p:sldId id="270" r:id="rId8"/>
    <p:sldId id="276" r:id="rId9"/>
    <p:sldId id="277" r:id="rId10"/>
    <p:sldId id="272" r:id="rId11"/>
    <p:sldId id="278" r:id="rId12"/>
    <p:sldId id="279" r:id="rId13"/>
    <p:sldId id="283" r:id="rId14"/>
    <p:sldId id="282" r:id="rId15"/>
    <p:sldId id="261" r:id="rId16"/>
    <p:sldId id="293" r:id="rId17"/>
    <p:sldId id="280" r:id="rId18"/>
    <p:sldId id="273" r:id="rId19"/>
    <p:sldId id="274" r:id="rId20"/>
    <p:sldId id="275" r:id="rId21"/>
    <p:sldId id="271" r:id="rId22"/>
    <p:sldId id="263" r:id="rId23"/>
    <p:sldId id="264" r:id="rId24"/>
    <p:sldId id="291" r:id="rId25"/>
    <p:sldId id="265" r:id="rId26"/>
    <p:sldId id="256" r:id="rId27"/>
    <p:sldId id="257" r:id="rId28"/>
    <p:sldId id="258" r:id="rId29"/>
    <p:sldId id="260" r:id="rId30"/>
    <p:sldId id="262" r:id="rId31"/>
    <p:sldId id="286" r:id="rId32"/>
    <p:sldId id="288" r:id="rId33"/>
    <p:sldId id="289" r:id="rId34"/>
    <p:sldId id="290" r:id="rId35"/>
    <p:sldId id="287" r:id="rId36"/>
    <p:sldId id="292" r:id="rId37"/>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C0C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2" d="100"/>
          <a:sy n="62" d="100"/>
        </p:scale>
        <p:origin x="-151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8B326CB-3EAF-4261-8431-296E89825AB5}"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088685A-F3E4-4266-A805-4086F3E512FA}"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F1DB2E3-D90D-4358-B75C-6D056725B536}"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282C9B7C-EC2C-4214-BEBD-5908E7152730}"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84D54ED9-9407-40D2-A607-29E8CAF99F3B}" type="slidenum">
              <a:rPr lang="en-GB"/>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43A14C65-173F-4AE3-9A76-12D2582FA8FD}"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D04C6FD-922D-4697-9F79-6DA97CAE44C4}"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576FDB1-88CB-4191-88E9-5B8EC13C9076}"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59F69C3-2EAB-4E01-BE1D-DCE1997A4D3C}"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E98E96F9-8129-4F2D-86F2-C870A525488C}"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8A89AED7-54BB-43D5-90DD-78333E18690F}"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B0996F14-FCFD-4B38-BFF0-8E416D67B5A7}"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79B68E4-15A3-480E-A2A6-9B968DF8AFC3}"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F512853-A05F-45C2-A4F5-F855C97C150B}"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0386848-ABFA-41B7-9F7B-030BF9C11FE1}"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3.xml"/><Relationship Id="rId5" Type="http://schemas.openxmlformats.org/officeDocument/2006/relationships/image" Target="../media/image48.jpeg"/><Relationship Id="rId4" Type="http://schemas.openxmlformats.org/officeDocument/2006/relationships/image" Target="../media/image47.jpeg"/></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4.xml"/><Relationship Id="rId4" Type="http://schemas.openxmlformats.org/officeDocument/2006/relationships/image" Target="../media/image5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ogo Course"/>
          <p:cNvPicPr>
            <a:picLocks noChangeAspect="1" noChangeArrowheads="1"/>
          </p:cNvPicPr>
          <p:nvPr/>
        </p:nvPicPr>
        <p:blipFill>
          <a:blip r:embed="rId2"/>
          <a:srcRect/>
          <a:stretch>
            <a:fillRect/>
          </a:stretch>
        </p:blipFill>
        <p:spPr bwMode="auto">
          <a:xfrm>
            <a:off x="1331913" y="620713"/>
            <a:ext cx="6551612" cy="3767137"/>
          </a:xfrm>
          <a:prstGeom prst="rect">
            <a:avLst/>
          </a:prstGeom>
          <a:noFill/>
          <a:ln w="9525">
            <a:noFill/>
            <a:miter lim="800000"/>
            <a:headEnd/>
            <a:tailEnd/>
          </a:ln>
        </p:spPr>
      </p:pic>
      <p:sp>
        <p:nvSpPr>
          <p:cNvPr id="2051" name="Text Box 3"/>
          <p:cNvSpPr txBox="1">
            <a:spLocks noChangeArrowheads="1"/>
          </p:cNvSpPr>
          <p:nvPr/>
        </p:nvSpPr>
        <p:spPr bwMode="auto">
          <a:xfrm>
            <a:off x="1908175" y="4652963"/>
            <a:ext cx="5256213" cy="1311275"/>
          </a:xfrm>
          <a:prstGeom prst="rect">
            <a:avLst/>
          </a:prstGeom>
          <a:noFill/>
          <a:ln w="9525">
            <a:noFill/>
            <a:miter lim="800000"/>
            <a:headEnd/>
            <a:tailEnd/>
          </a:ln>
        </p:spPr>
        <p:txBody>
          <a:bodyPr>
            <a:spAutoFit/>
          </a:bodyPr>
          <a:lstStyle/>
          <a:p>
            <a:pPr algn="ctr">
              <a:spcBef>
                <a:spcPct val="50000"/>
              </a:spcBef>
            </a:pPr>
            <a:r>
              <a:rPr lang="en-GB" sz="3200" b="1"/>
              <a:t>Light</a:t>
            </a:r>
          </a:p>
          <a:p>
            <a:pPr algn="ctr">
              <a:spcBef>
                <a:spcPct val="50000"/>
              </a:spcBef>
            </a:pPr>
            <a:r>
              <a:rPr lang="en-GB" sz="3200" b="1" i="1"/>
              <a:t>The Photographer’s Paint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258888" y="1557338"/>
            <a:ext cx="6697662" cy="3160712"/>
          </a:xfrm>
          <a:prstGeom prst="rect">
            <a:avLst/>
          </a:prstGeom>
          <a:noFill/>
          <a:ln w="9525">
            <a:noFill/>
            <a:miter lim="800000"/>
            <a:headEnd/>
            <a:tailEnd/>
          </a:ln>
        </p:spPr>
        <p:txBody>
          <a:bodyPr>
            <a:spAutoFit/>
          </a:bodyPr>
          <a:lstStyle/>
          <a:p>
            <a:pPr marL="342900" indent="-342900" algn="ctr">
              <a:spcBef>
                <a:spcPct val="50000"/>
              </a:spcBef>
            </a:pPr>
            <a:r>
              <a:rPr lang="en-GB" sz="2400" b="1"/>
              <a:t>Light has several different properties         for the visual artist:</a:t>
            </a:r>
          </a:p>
          <a:p>
            <a:pPr marL="342900" indent="-342900" algn="ctr">
              <a:spcBef>
                <a:spcPct val="50000"/>
              </a:spcBef>
            </a:pPr>
            <a:endParaRPr lang="en-GB" b="1"/>
          </a:p>
          <a:p>
            <a:pPr marL="342900" indent="-342900">
              <a:spcBef>
                <a:spcPct val="50000"/>
              </a:spcBef>
              <a:buFontTx/>
              <a:buAutoNum type="arabicPeriod"/>
            </a:pPr>
            <a:r>
              <a:rPr lang="en-GB" b="1"/>
              <a:t>Quantity</a:t>
            </a:r>
            <a:r>
              <a:rPr lang="en-GB"/>
              <a:t> – how much light – bright, dim, faint etc.</a:t>
            </a:r>
          </a:p>
          <a:p>
            <a:pPr marL="342900" indent="-342900">
              <a:spcBef>
                <a:spcPct val="50000"/>
              </a:spcBef>
              <a:buFontTx/>
              <a:buAutoNum type="arabicPeriod"/>
            </a:pPr>
            <a:r>
              <a:rPr lang="en-GB" b="1"/>
              <a:t>Colour</a:t>
            </a:r>
            <a:r>
              <a:rPr lang="en-GB"/>
              <a:t> – the colour or ‘hue’ of the light?</a:t>
            </a:r>
          </a:p>
          <a:p>
            <a:pPr marL="342900" indent="-342900">
              <a:spcBef>
                <a:spcPct val="50000"/>
              </a:spcBef>
              <a:buFontTx/>
              <a:buAutoNum type="arabicPeriod"/>
            </a:pPr>
            <a:r>
              <a:rPr lang="en-GB" b="1"/>
              <a:t>Direction</a:t>
            </a:r>
            <a:r>
              <a:rPr lang="en-GB"/>
              <a:t> – where is the light coming from?</a:t>
            </a:r>
          </a:p>
          <a:p>
            <a:pPr marL="342900" indent="-342900">
              <a:spcBef>
                <a:spcPct val="50000"/>
              </a:spcBef>
              <a:buFontTx/>
              <a:buAutoNum type="arabicPeriod"/>
            </a:pPr>
            <a:r>
              <a:rPr lang="en-GB" b="1"/>
              <a:t>Quality</a:t>
            </a:r>
            <a:r>
              <a:rPr lang="en-GB"/>
              <a:t> – Is it a </a:t>
            </a:r>
            <a:r>
              <a:rPr lang="en-GB" b="1" i="1"/>
              <a:t>soft</a:t>
            </a:r>
            <a:r>
              <a:rPr lang="en-GB"/>
              <a:t> gentle light, or a harsh </a:t>
            </a:r>
            <a:r>
              <a:rPr lang="en-GB" b="1" i="1"/>
              <a:t>hard</a:t>
            </a:r>
            <a:r>
              <a:rPr lang="en-GB"/>
              <a:t> light giving crisp dark shadows.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827088" y="981075"/>
            <a:ext cx="7440612" cy="4986338"/>
          </a:xfrm>
          <a:prstGeom prst="rect">
            <a:avLst/>
          </a:prstGeom>
          <a:noFill/>
          <a:ln w="9525">
            <a:noFill/>
            <a:miter lim="800000"/>
            <a:headEnd/>
            <a:tailEnd/>
          </a:ln>
        </p:spPr>
        <p:txBody>
          <a:bodyPr>
            <a:spAutoFit/>
          </a:bodyPr>
          <a:lstStyle/>
          <a:p>
            <a:pPr marL="342900" indent="-342900" algn="ctr">
              <a:buFontTx/>
              <a:buAutoNum type="arabicPeriod"/>
            </a:pPr>
            <a:r>
              <a:rPr lang="en-GB" sz="2400" b="1"/>
              <a:t>Quantity of Light</a:t>
            </a:r>
          </a:p>
          <a:p>
            <a:pPr marL="342900" indent="-342900">
              <a:buFontTx/>
              <a:buAutoNum type="arabicPeriod"/>
            </a:pPr>
            <a:endParaRPr lang="en-GB" sz="2400" b="1"/>
          </a:p>
          <a:p>
            <a:pPr marL="342900" indent="-342900"/>
            <a:r>
              <a:rPr lang="en-GB"/>
              <a:t>	The amount of light that we get from a candle is clearly less than that produced by a bright torch or the sun on a bright day.</a:t>
            </a:r>
          </a:p>
          <a:p>
            <a:pPr marL="342900" indent="-342900"/>
            <a:endParaRPr lang="en-GB"/>
          </a:p>
          <a:p>
            <a:pPr marL="342900" indent="-342900"/>
            <a:r>
              <a:rPr lang="en-GB"/>
              <a:t>	</a:t>
            </a:r>
          </a:p>
          <a:p>
            <a:pPr marL="342900" indent="-342900"/>
            <a:endParaRPr lang="en-GB"/>
          </a:p>
          <a:p>
            <a:pPr marL="342900" indent="-342900"/>
            <a:endParaRPr lang="en-GB"/>
          </a:p>
          <a:p>
            <a:pPr marL="342900" indent="-342900"/>
            <a:endParaRPr lang="en-GB"/>
          </a:p>
          <a:p>
            <a:pPr marL="342900" indent="-342900"/>
            <a:endParaRPr lang="en-GB"/>
          </a:p>
          <a:p>
            <a:pPr marL="342900" indent="-342900"/>
            <a:endParaRPr lang="en-GB"/>
          </a:p>
          <a:p>
            <a:pPr marL="342900" indent="-342900"/>
            <a:endParaRPr lang="en-GB"/>
          </a:p>
          <a:p>
            <a:pPr marL="342900" indent="-342900"/>
            <a:endParaRPr lang="en-GB"/>
          </a:p>
          <a:p>
            <a:pPr marL="342900" indent="-342900"/>
            <a:r>
              <a:rPr lang="en-GB"/>
              <a:t>	The amount of light is measured by a </a:t>
            </a:r>
            <a:r>
              <a:rPr lang="en-GB" b="1" i="1"/>
              <a:t>light Meter</a:t>
            </a:r>
            <a:r>
              <a:rPr lang="en-GB" b="1"/>
              <a:t>.</a:t>
            </a:r>
          </a:p>
          <a:p>
            <a:pPr marL="342900" indent="-342900"/>
            <a:r>
              <a:rPr lang="en-GB"/>
              <a:t>	Most cameras have a built-in light meter so that the correct </a:t>
            </a:r>
            <a:r>
              <a:rPr lang="en-GB" b="1"/>
              <a:t>exposure</a:t>
            </a:r>
            <a:r>
              <a:rPr lang="en-GB"/>
              <a:t> can be given to the film or digital light sensor chip.</a:t>
            </a:r>
          </a:p>
          <a:p>
            <a:pPr marL="342900" indent="-342900"/>
            <a:endParaRPr lang="en-GB"/>
          </a:p>
        </p:txBody>
      </p:sp>
      <p:pic>
        <p:nvPicPr>
          <p:cNvPr id="12291" name="Picture 8" descr="http://gracespace.org.uk/wp-content/uploads/2011/10/candle-light.jpg"/>
          <p:cNvPicPr>
            <a:picLocks noChangeAspect="1" noChangeArrowheads="1"/>
          </p:cNvPicPr>
          <p:nvPr/>
        </p:nvPicPr>
        <p:blipFill>
          <a:blip r:embed="rId2"/>
          <a:srcRect/>
          <a:stretch>
            <a:fillRect/>
          </a:stretch>
        </p:blipFill>
        <p:spPr bwMode="auto">
          <a:xfrm>
            <a:off x="1835150" y="2708275"/>
            <a:ext cx="2162175" cy="1728788"/>
          </a:xfrm>
          <a:prstGeom prst="rect">
            <a:avLst/>
          </a:prstGeom>
          <a:noFill/>
          <a:ln w="9525">
            <a:noFill/>
            <a:miter lim="800000"/>
            <a:headEnd/>
            <a:tailEnd/>
          </a:ln>
        </p:spPr>
      </p:pic>
      <p:pic>
        <p:nvPicPr>
          <p:cNvPr id="12292" name="Picture 10" descr="http://www.georgeferguson.co.uk/wp-content/uploads/2010/06/Sunshine_004.jpg"/>
          <p:cNvPicPr>
            <a:picLocks noChangeAspect="1" noChangeArrowheads="1"/>
          </p:cNvPicPr>
          <p:nvPr/>
        </p:nvPicPr>
        <p:blipFill>
          <a:blip r:embed="rId3"/>
          <a:srcRect/>
          <a:stretch>
            <a:fillRect/>
          </a:stretch>
        </p:blipFill>
        <p:spPr bwMode="auto">
          <a:xfrm>
            <a:off x="4427538" y="2708275"/>
            <a:ext cx="2292350" cy="1719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611188" y="620713"/>
            <a:ext cx="8137525" cy="3481387"/>
          </a:xfrm>
          <a:prstGeom prst="rect">
            <a:avLst/>
          </a:prstGeom>
          <a:noFill/>
          <a:ln w="9525">
            <a:noFill/>
            <a:miter lim="800000"/>
            <a:headEnd/>
            <a:tailEnd/>
          </a:ln>
        </p:spPr>
        <p:txBody>
          <a:bodyPr>
            <a:spAutoFit/>
          </a:bodyPr>
          <a:lstStyle/>
          <a:p>
            <a:pPr marL="342900" indent="-342900" algn="ctr">
              <a:spcBef>
                <a:spcPct val="50000"/>
              </a:spcBef>
            </a:pPr>
            <a:r>
              <a:rPr lang="en-GB" sz="2400" b="1"/>
              <a:t>2. Colour of Light</a:t>
            </a:r>
          </a:p>
          <a:p>
            <a:pPr marL="342900" indent="-342900">
              <a:spcBef>
                <a:spcPct val="50000"/>
              </a:spcBef>
            </a:pPr>
            <a:r>
              <a:rPr lang="en-GB"/>
              <a:t>	Our eyes and brain tend not to notice any change in the colour of daylight throughout the day.</a:t>
            </a:r>
          </a:p>
          <a:p>
            <a:pPr marL="342900" indent="-342900">
              <a:spcBef>
                <a:spcPct val="50000"/>
              </a:spcBef>
            </a:pPr>
            <a:r>
              <a:rPr lang="en-GB"/>
              <a:t>	Surprisingly though, daylight is quite yellow/orange near dawn, and gets much bluer as midday approaches, finally becoming yellow/orange again as sunset approaches.</a:t>
            </a:r>
          </a:p>
          <a:p>
            <a:pPr marL="342900" indent="-342900">
              <a:spcBef>
                <a:spcPct val="50000"/>
              </a:spcBef>
            </a:pPr>
            <a:r>
              <a:rPr lang="en-GB"/>
              <a:t>	Although we do not normally notice this change in what is often referred to as  the </a:t>
            </a:r>
            <a:r>
              <a:rPr lang="en-GB" b="1" i="1"/>
              <a:t>colour temperature</a:t>
            </a:r>
            <a:r>
              <a:rPr lang="en-GB"/>
              <a:t> or </a:t>
            </a:r>
            <a:r>
              <a:rPr lang="en-GB" b="1" i="1"/>
              <a:t>colour balance</a:t>
            </a:r>
            <a:r>
              <a:rPr lang="en-GB"/>
              <a:t> of daylight, cameras do record the colour difference.</a:t>
            </a:r>
          </a:p>
          <a:p>
            <a:pPr marL="342900" indent="-342900">
              <a:spcBef>
                <a:spcPct val="50000"/>
              </a:spcBef>
              <a:buFontTx/>
              <a:buChar char="•"/>
            </a:pPr>
            <a:endParaRPr lang="en-GB"/>
          </a:p>
        </p:txBody>
      </p:sp>
      <p:pic>
        <p:nvPicPr>
          <p:cNvPr id="13315" name="Picture 5" descr="14th%20june%20554b"/>
          <p:cNvPicPr>
            <a:picLocks noChangeAspect="1" noChangeArrowheads="1"/>
          </p:cNvPicPr>
          <p:nvPr>
            <p:ph sz="half" idx="1"/>
          </p:nvPr>
        </p:nvPicPr>
        <p:blipFill>
          <a:blip r:embed="rId2"/>
          <a:srcRect/>
          <a:stretch>
            <a:fillRect/>
          </a:stretch>
        </p:blipFill>
        <p:spPr>
          <a:xfrm>
            <a:off x="5435600" y="4005263"/>
            <a:ext cx="2446338" cy="2209800"/>
          </a:xfrm>
          <a:noFill/>
        </p:spPr>
      </p:pic>
      <p:pic>
        <p:nvPicPr>
          <p:cNvPr id="13316" name="Picture 7" descr="blue"/>
          <p:cNvPicPr>
            <a:picLocks noChangeAspect="1" noChangeArrowheads="1"/>
          </p:cNvPicPr>
          <p:nvPr>
            <p:ph sz="half" idx="2"/>
          </p:nvPr>
        </p:nvPicPr>
        <p:blipFill>
          <a:blip r:embed="rId3"/>
          <a:srcRect/>
          <a:stretch>
            <a:fillRect/>
          </a:stretch>
        </p:blipFill>
        <p:spPr>
          <a:xfrm>
            <a:off x="1258888" y="4005263"/>
            <a:ext cx="2530475" cy="2225675"/>
          </a:xfrm>
          <a:noFill/>
        </p:spPr>
      </p:pic>
      <p:sp>
        <p:nvSpPr>
          <p:cNvPr id="13317" name="Text Box 10"/>
          <p:cNvSpPr txBox="1">
            <a:spLocks noChangeArrowheads="1"/>
          </p:cNvSpPr>
          <p:nvPr/>
        </p:nvSpPr>
        <p:spPr bwMode="auto">
          <a:xfrm>
            <a:off x="1258888" y="6237288"/>
            <a:ext cx="7129462" cy="304800"/>
          </a:xfrm>
          <a:prstGeom prst="rect">
            <a:avLst/>
          </a:prstGeom>
          <a:noFill/>
          <a:ln w="9525">
            <a:noFill/>
            <a:miter lim="800000"/>
            <a:headEnd/>
            <a:tailEnd/>
          </a:ln>
        </p:spPr>
        <p:txBody>
          <a:bodyPr>
            <a:spAutoFit/>
          </a:bodyPr>
          <a:lstStyle/>
          <a:p>
            <a:pPr>
              <a:spcBef>
                <a:spcPct val="50000"/>
              </a:spcBef>
            </a:pPr>
            <a:r>
              <a:rPr lang="en-GB" sz="1400"/>
              <a:t>Taken 11.30 am (note blue tint)                              Taken near sunset (note yellow tint)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The stroll monet 1875"/>
          <p:cNvPicPr>
            <a:picLocks noChangeAspect="1" noChangeArrowheads="1"/>
          </p:cNvPicPr>
          <p:nvPr>
            <p:ph sz="half" idx="1"/>
          </p:nvPr>
        </p:nvPicPr>
        <p:blipFill>
          <a:blip r:embed="rId2"/>
          <a:srcRect/>
          <a:stretch>
            <a:fillRect/>
          </a:stretch>
        </p:blipFill>
        <p:spPr>
          <a:xfrm>
            <a:off x="684213" y="620713"/>
            <a:ext cx="3554412" cy="4525962"/>
          </a:xfrm>
          <a:noFill/>
        </p:spPr>
      </p:pic>
      <p:pic>
        <p:nvPicPr>
          <p:cNvPr id="14339" name="Picture 6" descr="The Bridge Alfred Sisley 1872"/>
          <p:cNvPicPr>
            <a:picLocks noChangeAspect="1" noChangeArrowheads="1"/>
          </p:cNvPicPr>
          <p:nvPr>
            <p:ph sz="half" idx="2"/>
          </p:nvPr>
        </p:nvPicPr>
        <p:blipFill>
          <a:blip r:embed="rId3"/>
          <a:srcRect/>
          <a:stretch>
            <a:fillRect/>
          </a:stretch>
        </p:blipFill>
        <p:spPr>
          <a:xfrm>
            <a:off x="4572000" y="3357563"/>
            <a:ext cx="4038600" cy="3028950"/>
          </a:xfrm>
          <a:noFill/>
        </p:spPr>
      </p:pic>
      <p:sp>
        <p:nvSpPr>
          <p:cNvPr id="14340" name="Text Box 9"/>
          <p:cNvSpPr txBox="1">
            <a:spLocks noChangeArrowheads="1"/>
          </p:cNvSpPr>
          <p:nvPr/>
        </p:nvSpPr>
        <p:spPr bwMode="auto">
          <a:xfrm>
            <a:off x="4500563" y="549275"/>
            <a:ext cx="4175125" cy="2701925"/>
          </a:xfrm>
          <a:prstGeom prst="rect">
            <a:avLst/>
          </a:prstGeom>
          <a:noFill/>
          <a:ln w="9525">
            <a:noFill/>
            <a:miter lim="800000"/>
            <a:headEnd/>
            <a:tailEnd/>
          </a:ln>
        </p:spPr>
        <p:txBody>
          <a:bodyPr>
            <a:spAutoFit/>
          </a:bodyPr>
          <a:lstStyle/>
          <a:p>
            <a:pPr>
              <a:spcBef>
                <a:spcPct val="50000"/>
              </a:spcBef>
            </a:pPr>
            <a:r>
              <a:rPr lang="en-GB"/>
              <a:t>The Impressionists were probably the first painters who actually noticed that shadows are not just shades of black and grey! They painted shadows as they </a:t>
            </a:r>
            <a:r>
              <a:rPr lang="en-GB" b="1"/>
              <a:t>actually appeared</a:t>
            </a:r>
            <a:r>
              <a:rPr lang="en-GB"/>
              <a:t>.</a:t>
            </a:r>
          </a:p>
          <a:p>
            <a:pPr>
              <a:spcBef>
                <a:spcPct val="50000"/>
              </a:spcBef>
            </a:pPr>
            <a:r>
              <a:rPr lang="en-GB"/>
              <a:t>Note the blue tinted shadows in Monet’s </a:t>
            </a:r>
            <a:r>
              <a:rPr lang="en-GB" i="1"/>
              <a:t>The Stroll</a:t>
            </a:r>
            <a:r>
              <a:rPr lang="en-GB"/>
              <a:t> (colour of the woman’s white dress) and the green shadows in Sisley’s painting!</a:t>
            </a:r>
          </a:p>
        </p:txBody>
      </p:sp>
      <p:sp>
        <p:nvSpPr>
          <p:cNvPr id="14341" name="Text Box 10"/>
          <p:cNvSpPr txBox="1">
            <a:spLocks noChangeArrowheads="1"/>
          </p:cNvSpPr>
          <p:nvPr/>
        </p:nvSpPr>
        <p:spPr bwMode="auto">
          <a:xfrm>
            <a:off x="684213" y="5300663"/>
            <a:ext cx="3455987" cy="274637"/>
          </a:xfrm>
          <a:prstGeom prst="rect">
            <a:avLst/>
          </a:prstGeom>
          <a:noFill/>
          <a:ln w="9525">
            <a:noFill/>
            <a:miter lim="800000"/>
            <a:headEnd/>
            <a:tailEnd/>
          </a:ln>
        </p:spPr>
        <p:txBody>
          <a:bodyPr>
            <a:spAutoFit/>
          </a:bodyPr>
          <a:lstStyle/>
          <a:p>
            <a:pPr algn="ctr">
              <a:spcBef>
                <a:spcPct val="50000"/>
              </a:spcBef>
            </a:pPr>
            <a:r>
              <a:rPr lang="en-GB" sz="1200"/>
              <a:t>Claude Monet, </a:t>
            </a:r>
            <a:r>
              <a:rPr lang="en-GB" sz="1200" i="1"/>
              <a:t>The Stroll</a:t>
            </a:r>
            <a:r>
              <a:rPr lang="en-GB" sz="1200"/>
              <a:t>, 1875</a:t>
            </a:r>
          </a:p>
        </p:txBody>
      </p:sp>
      <p:sp>
        <p:nvSpPr>
          <p:cNvPr id="14342" name="Text Box 11"/>
          <p:cNvSpPr txBox="1">
            <a:spLocks noChangeArrowheads="1"/>
          </p:cNvSpPr>
          <p:nvPr/>
        </p:nvSpPr>
        <p:spPr bwMode="auto">
          <a:xfrm>
            <a:off x="4500563" y="6381750"/>
            <a:ext cx="4319587" cy="274638"/>
          </a:xfrm>
          <a:prstGeom prst="rect">
            <a:avLst/>
          </a:prstGeom>
          <a:noFill/>
          <a:ln w="9525">
            <a:noFill/>
            <a:miter lim="800000"/>
            <a:headEnd/>
            <a:tailEnd/>
          </a:ln>
        </p:spPr>
        <p:txBody>
          <a:bodyPr>
            <a:spAutoFit/>
          </a:bodyPr>
          <a:lstStyle/>
          <a:p>
            <a:pPr algn="ctr">
              <a:spcBef>
                <a:spcPct val="50000"/>
              </a:spcBef>
            </a:pPr>
            <a:r>
              <a:rPr lang="en-GB" sz="1200"/>
              <a:t>Alfred Sisley, </a:t>
            </a:r>
            <a:r>
              <a:rPr lang="en-GB" sz="1200" i="1"/>
              <a:t>The Bridge</a:t>
            </a:r>
            <a:r>
              <a:rPr lang="en-GB" sz="1200"/>
              <a:t>, 1872</a:t>
            </a:r>
          </a:p>
        </p:txBody>
      </p:sp>
      <p:sp>
        <p:nvSpPr>
          <p:cNvPr id="14343" name="Text Box 12"/>
          <p:cNvSpPr txBox="1">
            <a:spLocks noChangeArrowheads="1"/>
          </p:cNvSpPr>
          <p:nvPr/>
        </p:nvSpPr>
        <p:spPr bwMode="auto">
          <a:xfrm>
            <a:off x="755650" y="5661025"/>
            <a:ext cx="3529013" cy="915988"/>
          </a:xfrm>
          <a:prstGeom prst="rect">
            <a:avLst/>
          </a:prstGeom>
          <a:noFill/>
          <a:ln w="9525">
            <a:noFill/>
            <a:miter lim="800000"/>
            <a:headEnd/>
            <a:tailEnd/>
          </a:ln>
        </p:spPr>
        <p:txBody>
          <a:bodyPr>
            <a:spAutoFit/>
          </a:bodyPr>
          <a:lstStyle/>
          <a:p>
            <a:pPr>
              <a:spcBef>
                <a:spcPct val="50000"/>
              </a:spcBef>
            </a:pPr>
            <a:r>
              <a:rPr lang="en-GB"/>
              <a:t>To detect the colour balance of daylight look at the colour of any shadow areas.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colour wheel"/>
          <p:cNvPicPr>
            <a:picLocks noChangeAspect="1" noChangeArrowheads="1"/>
          </p:cNvPicPr>
          <p:nvPr>
            <p:ph/>
          </p:nvPr>
        </p:nvPicPr>
        <p:blipFill>
          <a:blip r:embed="rId2"/>
          <a:srcRect/>
          <a:stretch>
            <a:fillRect/>
          </a:stretch>
        </p:blipFill>
        <p:spPr>
          <a:xfrm>
            <a:off x="1042988" y="1196975"/>
            <a:ext cx="3602037" cy="3602038"/>
          </a:xfrm>
          <a:noFill/>
        </p:spPr>
      </p:pic>
      <p:sp>
        <p:nvSpPr>
          <p:cNvPr id="15363" name="Text Box 6"/>
          <p:cNvSpPr txBox="1">
            <a:spLocks noChangeArrowheads="1"/>
          </p:cNvSpPr>
          <p:nvPr/>
        </p:nvSpPr>
        <p:spPr bwMode="auto">
          <a:xfrm>
            <a:off x="5003800" y="981075"/>
            <a:ext cx="3671888" cy="5176838"/>
          </a:xfrm>
          <a:prstGeom prst="rect">
            <a:avLst/>
          </a:prstGeom>
          <a:noFill/>
          <a:ln w="9525">
            <a:noFill/>
            <a:miter lim="800000"/>
            <a:headEnd/>
            <a:tailEnd/>
          </a:ln>
        </p:spPr>
        <p:txBody>
          <a:bodyPr>
            <a:spAutoFit/>
          </a:bodyPr>
          <a:lstStyle/>
          <a:p>
            <a:pPr marL="342900" indent="-342900">
              <a:spcBef>
                <a:spcPct val="50000"/>
              </a:spcBef>
            </a:pPr>
            <a:r>
              <a:rPr lang="en-GB" b="1"/>
              <a:t>	Warm colours</a:t>
            </a:r>
            <a:r>
              <a:rPr lang="en-GB"/>
              <a:t> (reds, oranges yellows &amp; magentas) will give an image a different ‘feel’ to </a:t>
            </a:r>
            <a:r>
              <a:rPr lang="en-GB" b="1"/>
              <a:t>Cold colours</a:t>
            </a:r>
            <a:r>
              <a:rPr lang="en-GB"/>
              <a:t> (blues, cyan and greens).</a:t>
            </a:r>
          </a:p>
          <a:p>
            <a:pPr marL="342900" indent="-342900">
              <a:spcBef>
                <a:spcPct val="50000"/>
              </a:spcBef>
            </a:pPr>
            <a:r>
              <a:rPr lang="en-GB"/>
              <a:t>	The </a:t>
            </a:r>
            <a:r>
              <a:rPr lang="en-GB" b="1"/>
              <a:t>colour balance</a:t>
            </a:r>
            <a:r>
              <a:rPr lang="en-GB"/>
              <a:t> of an image can be varied by:</a:t>
            </a:r>
          </a:p>
          <a:p>
            <a:pPr marL="342900" indent="-342900">
              <a:spcBef>
                <a:spcPct val="50000"/>
              </a:spcBef>
              <a:buFontTx/>
              <a:buAutoNum type="alphaUcParenR"/>
            </a:pPr>
            <a:r>
              <a:rPr lang="en-GB"/>
              <a:t>Placing a coloured filter over the camera lens.</a:t>
            </a:r>
          </a:p>
          <a:p>
            <a:pPr marL="342900" indent="-342900">
              <a:spcBef>
                <a:spcPct val="50000"/>
              </a:spcBef>
              <a:buFontTx/>
              <a:buAutoNum type="alphaUcParenR"/>
            </a:pPr>
            <a:r>
              <a:rPr lang="en-GB"/>
              <a:t>Adjusting the colour using software such as photoshop.</a:t>
            </a:r>
          </a:p>
          <a:p>
            <a:pPr marL="342900" indent="-342900">
              <a:spcBef>
                <a:spcPct val="50000"/>
              </a:spcBef>
              <a:buFontTx/>
              <a:buAutoNum type="alphaUcParenR"/>
            </a:pPr>
            <a:r>
              <a:rPr lang="en-GB"/>
              <a:t>Placing a coloured ‘Gel’ over any light being used to illuminate the subject.</a:t>
            </a:r>
          </a:p>
          <a:p>
            <a:pPr marL="342900" indent="-342900">
              <a:spcBef>
                <a:spcPct val="50000"/>
              </a:spcBef>
              <a:buFontTx/>
              <a:buAutoNum type="alphaUcParenR"/>
            </a:pPr>
            <a:r>
              <a:rPr lang="en-GB"/>
              <a:t>Altering the colour balance in a digital camera’s settings.</a:t>
            </a:r>
          </a:p>
        </p:txBody>
      </p:sp>
      <p:sp>
        <p:nvSpPr>
          <p:cNvPr id="15364" name="Text Box 7"/>
          <p:cNvSpPr txBox="1">
            <a:spLocks noChangeArrowheads="1"/>
          </p:cNvSpPr>
          <p:nvPr/>
        </p:nvSpPr>
        <p:spPr bwMode="auto">
          <a:xfrm>
            <a:off x="1042988" y="4941888"/>
            <a:ext cx="3600450" cy="1338262"/>
          </a:xfrm>
          <a:prstGeom prst="rect">
            <a:avLst/>
          </a:prstGeom>
          <a:noFill/>
          <a:ln w="9525">
            <a:noFill/>
            <a:miter lim="800000"/>
            <a:headEnd/>
            <a:tailEnd/>
          </a:ln>
        </p:spPr>
        <p:txBody>
          <a:bodyPr>
            <a:spAutoFit/>
          </a:bodyPr>
          <a:lstStyle/>
          <a:p>
            <a:pPr>
              <a:spcBef>
                <a:spcPct val="50000"/>
              </a:spcBef>
            </a:pPr>
            <a:r>
              <a:rPr lang="en-GB"/>
              <a:t>What sort of colours have a ‘happy’ or ‘Lively’ feel?</a:t>
            </a:r>
          </a:p>
          <a:p>
            <a:pPr>
              <a:spcBef>
                <a:spcPct val="50000"/>
              </a:spcBef>
            </a:pPr>
            <a:r>
              <a:rPr lang="en-GB"/>
              <a:t>Which are colours might suggest calmness and tranquillity?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Nan goldin 5"/>
          <p:cNvPicPr>
            <a:picLocks noChangeAspect="1" noChangeArrowheads="1"/>
          </p:cNvPicPr>
          <p:nvPr/>
        </p:nvPicPr>
        <p:blipFill>
          <a:blip r:embed="rId2"/>
          <a:srcRect/>
          <a:stretch>
            <a:fillRect/>
          </a:stretch>
        </p:blipFill>
        <p:spPr bwMode="auto">
          <a:xfrm>
            <a:off x="827088" y="549275"/>
            <a:ext cx="3810000" cy="2781300"/>
          </a:xfrm>
          <a:prstGeom prst="rect">
            <a:avLst/>
          </a:prstGeom>
          <a:noFill/>
          <a:ln w="9525">
            <a:noFill/>
            <a:miter lim="800000"/>
            <a:headEnd/>
            <a:tailEnd/>
          </a:ln>
        </p:spPr>
      </p:pic>
      <p:sp>
        <p:nvSpPr>
          <p:cNvPr id="16387" name="Text Box 3"/>
          <p:cNvSpPr txBox="1">
            <a:spLocks noChangeArrowheads="1"/>
          </p:cNvSpPr>
          <p:nvPr/>
        </p:nvSpPr>
        <p:spPr bwMode="auto">
          <a:xfrm>
            <a:off x="1042988" y="3357563"/>
            <a:ext cx="4103687" cy="274637"/>
          </a:xfrm>
          <a:prstGeom prst="rect">
            <a:avLst/>
          </a:prstGeom>
          <a:noFill/>
          <a:ln w="9525">
            <a:noFill/>
            <a:miter lim="800000"/>
            <a:headEnd/>
            <a:tailEnd/>
          </a:ln>
        </p:spPr>
        <p:txBody>
          <a:bodyPr>
            <a:spAutoFit/>
          </a:bodyPr>
          <a:lstStyle/>
          <a:p>
            <a:pPr algn="ctr">
              <a:spcBef>
                <a:spcPct val="50000"/>
              </a:spcBef>
            </a:pPr>
            <a:r>
              <a:rPr lang="en-GB" sz="1200"/>
              <a:t>Nan Goldin</a:t>
            </a:r>
          </a:p>
        </p:txBody>
      </p:sp>
      <p:pic>
        <p:nvPicPr>
          <p:cNvPr id="16388" name="Picture 4" descr="Anna Gaskell"/>
          <p:cNvPicPr>
            <a:picLocks noChangeAspect="1" noChangeArrowheads="1"/>
          </p:cNvPicPr>
          <p:nvPr/>
        </p:nvPicPr>
        <p:blipFill>
          <a:blip r:embed="rId3"/>
          <a:srcRect/>
          <a:stretch>
            <a:fillRect/>
          </a:stretch>
        </p:blipFill>
        <p:spPr bwMode="auto">
          <a:xfrm>
            <a:off x="4859338" y="2776538"/>
            <a:ext cx="3873500" cy="3348037"/>
          </a:xfrm>
          <a:prstGeom prst="rect">
            <a:avLst/>
          </a:prstGeom>
          <a:noFill/>
          <a:ln w="9525">
            <a:noFill/>
            <a:miter lim="800000"/>
            <a:headEnd/>
            <a:tailEnd/>
          </a:ln>
        </p:spPr>
      </p:pic>
      <p:sp>
        <p:nvSpPr>
          <p:cNvPr id="16389" name="Text Box 5"/>
          <p:cNvSpPr txBox="1">
            <a:spLocks noChangeArrowheads="1"/>
          </p:cNvSpPr>
          <p:nvPr/>
        </p:nvSpPr>
        <p:spPr bwMode="auto">
          <a:xfrm>
            <a:off x="5003800" y="6165850"/>
            <a:ext cx="3527425" cy="274638"/>
          </a:xfrm>
          <a:prstGeom prst="rect">
            <a:avLst/>
          </a:prstGeom>
          <a:noFill/>
          <a:ln w="9525">
            <a:noFill/>
            <a:miter lim="800000"/>
            <a:headEnd/>
            <a:tailEnd/>
          </a:ln>
        </p:spPr>
        <p:txBody>
          <a:bodyPr>
            <a:spAutoFit/>
          </a:bodyPr>
          <a:lstStyle/>
          <a:p>
            <a:pPr algn="ctr">
              <a:spcBef>
                <a:spcPct val="50000"/>
              </a:spcBef>
            </a:pPr>
            <a:r>
              <a:rPr lang="en-GB" sz="1200"/>
              <a:t>Anna Gaskell</a:t>
            </a:r>
          </a:p>
        </p:txBody>
      </p:sp>
      <p:sp>
        <p:nvSpPr>
          <p:cNvPr id="16390" name="Text Box 6"/>
          <p:cNvSpPr txBox="1">
            <a:spLocks noChangeArrowheads="1"/>
          </p:cNvSpPr>
          <p:nvPr/>
        </p:nvSpPr>
        <p:spPr bwMode="auto">
          <a:xfrm>
            <a:off x="971550" y="4292600"/>
            <a:ext cx="3384550" cy="1190625"/>
          </a:xfrm>
          <a:prstGeom prst="rect">
            <a:avLst/>
          </a:prstGeom>
          <a:noFill/>
          <a:ln w="9525">
            <a:noFill/>
            <a:miter lim="800000"/>
            <a:headEnd/>
            <a:tailEnd/>
          </a:ln>
        </p:spPr>
        <p:txBody>
          <a:bodyPr>
            <a:spAutoFit/>
          </a:bodyPr>
          <a:lstStyle/>
          <a:p>
            <a:pPr>
              <a:spcBef>
                <a:spcPct val="50000"/>
              </a:spcBef>
            </a:pPr>
            <a:r>
              <a:rPr lang="en-GB"/>
              <a:t>The colour of the light source can signify not only the time of day, but also the </a:t>
            </a:r>
            <a:r>
              <a:rPr lang="en-GB" i="1"/>
              <a:t>mood</a:t>
            </a:r>
            <a:r>
              <a:rPr lang="en-GB"/>
              <a:t> or </a:t>
            </a:r>
            <a:r>
              <a:rPr lang="en-GB" i="1"/>
              <a:t>atmosphere</a:t>
            </a:r>
            <a:r>
              <a:rPr lang="en-GB"/>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_MG_0071"/>
          <p:cNvPicPr>
            <a:picLocks noChangeAspect="1" noChangeArrowheads="1"/>
          </p:cNvPicPr>
          <p:nvPr>
            <p:ph/>
          </p:nvPr>
        </p:nvPicPr>
        <p:blipFill>
          <a:blip r:embed="rId2"/>
          <a:srcRect/>
          <a:stretch>
            <a:fillRect/>
          </a:stretch>
        </p:blipFill>
        <p:spPr>
          <a:xfrm>
            <a:off x="1187450" y="476250"/>
            <a:ext cx="6635750" cy="4422775"/>
          </a:xfrm>
          <a:noFill/>
        </p:spPr>
      </p:pic>
      <p:sp>
        <p:nvSpPr>
          <p:cNvPr id="17411" name="Text Box 6"/>
          <p:cNvSpPr txBox="1">
            <a:spLocks noChangeArrowheads="1"/>
          </p:cNvSpPr>
          <p:nvPr/>
        </p:nvSpPr>
        <p:spPr bwMode="auto">
          <a:xfrm>
            <a:off x="900113" y="5013325"/>
            <a:ext cx="7343775" cy="1235075"/>
          </a:xfrm>
          <a:prstGeom prst="rect">
            <a:avLst/>
          </a:prstGeom>
          <a:noFill/>
          <a:ln w="9525">
            <a:noFill/>
            <a:miter lim="800000"/>
            <a:headEnd/>
            <a:tailEnd/>
          </a:ln>
        </p:spPr>
        <p:txBody>
          <a:bodyPr>
            <a:spAutoFit/>
          </a:bodyPr>
          <a:lstStyle/>
          <a:p>
            <a:pPr>
              <a:spcBef>
                <a:spcPct val="50000"/>
              </a:spcBef>
            </a:pPr>
            <a:r>
              <a:rPr lang="en-GB"/>
              <a:t>This photograph was made using a small hand-held flashgun, fired 3 times during a long exposure at night. The flash was first fired through a red </a:t>
            </a:r>
            <a:r>
              <a:rPr lang="en-GB" b="1" i="1"/>
              <a:t>gel</a:t>
            </a:r>
            <a:r>
              <a:rPr lang="en-GB"/>
              <a:t>, then blue, then green, </a:t>
            </a:r>
          </a:p>
          <a:p>
            <a:pPr>
              <a:spcBef>
                <a:spcPct val="50000"/>
              </a:spcBef>
            </a:pPr>
            <a:r>
              <a:rPr lang="en-GB" sz="1400" i="1"/>
              <a:t>Gel = a coloured piece of transparent plastic used to change the colour of a light source.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1258888" y="836613"/>
            <a:ext cx="6842125" cy="2195512"/>
          </a:xfrm>
          <a:prstGeom prst="rect">
            <a:avLst/>
          </a:prstGeom>
          <a:noFill/>
          <a:ln w="9525">
            <a:noFill/>
            <a:miter lim="800000"/>
            <a:headEnd/>
            <a:tailEnd/>
          </a:ln>
        </p:spPr>
        <p:txBody>
          <a:bodyPr>
            <a:spAutoFit/>
          </a:bodyPr>
          <a:lstStyle/>
          <a:p>
            <a:pPr algn="ctr"/>
            <a:r>
              <a:rPr lang="en-GB" sz="2400" b="1"/>
              <a:t>3. Light Direction</a:t>
            </a:r>
          </a:p>
          <a:p>
            <a:pPr algn="ctr"/>
            <a:endParaRPr lang="en-GB" sz="2400" b="1"/>
          </a:p>
          <a:p>
            <a:r>
              <a:rPr lang="en-GB"/>
              <a:t>On planet earth the sun is normally </a:t>
            </a:r>
            <a:r>
              <a:rPr lang="en-GB" u="sng"/>
              <a:t>above</a:t>
            </a:r>
            <a:r>
              <a:rPr lang="en-GB"/>
              <a:t> the eye-line. Because of this, light </a:t>
            </a:r>
            <a:r>
              <a:rPr lang="en-GB" i="1"/>
              <a:t>normally</a:t>
            </a:r>
            <a:r>
              <a:rPr lang="en-GB"/>
              <a:t> comes from above the subject.</a:t>
            </a:r>
          </a:p>
          <a:p>
            <a:endParaRPr lang="en-GB"/>
          </a:p>
          <a:p>
            <a:r>
              <a:rPr lang="en-GB"/>
              <a:t>When the light direction is from </a:t>
            </a:r>
            <a:r>
              <a:rPr lang="en-GB" b="1"/>
              <a:t>below</a:t>
            </a:r>
            <a:r>
              <a:rPr lang="en-GB"/>
              <a:t> the subject it gives a very unnatural appearance, commonly known as </a:t>
            </a:r>
            <a:r>
              <a:rPr lang="en-GB" b="1" i="1"/>
              <a:t>Horror Lighting</a:t>
            </a:r>
            <a:endParaRPr lang="en-GB"/>
          </a:p>
        </p:txBody>
      </p:sp>
      <p:pic>
        <p:nvPicPr>
          <p:cNvPr id="18435" name="Picture 5" descr="horror lighting"/>
          <p:cNvPicPr>
            <a:picLocks noChangeAspect="1" noChangeArrowheads="1"/>
          </p:cNvPicPr>
          <p:nvPr>
            <p:ph/>
          </p:nvPr>
        </p:nvPicPr>
        <p:blipFill>
          <a:blip r:embed="rId2"/>
          <a:srcRect/>
          <a:stretch>
            <a:fillRect/>
          </a:stretch>
        </p:blipFill>
        <p:spPr>
          <a:xfrm>
            <a:off x="3203575" y="3141663"/>
            <a:ext cx="2495550" cy="2847975"/>
          </a:xfrm>
          <a:noFill/>
        </p:spPr>
      </p:pic>
      <p:sp>
        <p:nvSpPr>
          <p:cNvPr id="18436" name="Text Box 7"/>
          <p:cNvSpPr txBox="1">
            <a:spLocks noChangeArrowheads="1"/>
          </p:cNvSpPr>
          <p:nvPr/>
        </p:nvSpPr>
        <p:spPr bwMode="auto">
          <a:xfrm>
            <a:off x="2195513" y="6021388"/>
            <a:ext cx="4681537" cy="274637"/>
          </a:xfrm>
          <a:prstGeom prst="rect">
            <a:avLst/>
          </a:prstGeom>
          <a:noFill/>
          <a:ln w="9525">
            <a:noFill/>
            <a:miter lim="800000"/>
            <a:headEnd/>
            <a:tailEnd/>
          </a:ln>
        </p:spPr>
        <p:txBody>
          <a:bodyPr>
            <a:spAutoFit/>
          </a:bodyPr>
          <a:lstStyle/>
          <a:p>
            <a:pPr algn="ctr">
              <a:spcBef>
                <a:spcPct val="50000"/>
              </a:spcBef>
            </a:pPr>
            <a:r>
              <a:rPr lang="en-GB" sz="1200"/>
              <a:t>Film still from the Hammer horror film </a:t>
            </a:r>
            <a:r>
              <a:rPr lang="en-GB" sz="1200" i="1"/>
              <a:t>Dracula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Angus%20McBean%2018%20-%201951"/>
          <p:cNvPicPr>
            <a:picLocks noChangeAspect="1" noChangeArrowheads="1"/>
          </p:cNvPicPr>
          <p:nvPr/>
        </p:nvPicPr>
        <p:blipFill>
          <a:blip r:embed="rId2"/>
          <a:srcRect/>
          <a:stretch>
            <a:fillRect/>
          </a:stretch>
        </p:blipFill>
        <p:spPr bwMode="auto">
          <a:xfrm>
            <a:off x="1187450" y="1557338"/>
            <a:ext cx="2741613" cy="3962400"/>
          </a:xfrm>
          <a:prstGeom prst="rect">
            <a:avLst/>
          </a:prstGeom>
          <a:noFill/>
          <a:ln w="9525">
            <a:noFill/>
            <a:miter lim="800000"/>
            <a:headEnd/>
            <a:tailEnd/>
          </a:ln>
        </p:spPr>
      </p:pic>
      <p:sp>
        <p:nvSpPr>
          <p:cNvPr id="19459" name="Text Box 3"/>
          <p:cNvSpPr txBox="1">
            <a:spLocks noChangeArrowheads="1"/>
          </p:cNvSpPr>
          <p:nvPr/>
        </p:nvSpPr>
        <p:spPr bwMode="auto">
          <a:xfrm>
            <a:off x="611188" y="5589588"/>
            <a:ext cx="4032250" cy="915987"/>
          </a:xfrm>
          <a:prstGeom prst="rect">
            <a:avLst/>
          </a:prstGeom>
          <a:noFill/>
          <a:ln w="9525">
            <a:noFill/>
            <a:miter lim="800000"/>
            <a:headEnd/>
            <a:tailEnd/>
          </a:ln>
        </p:spPr>
        <p:txBody>
          <a:bodyPr>
            <a:spAutoFit/>
          </a:bodyPr>
          <a:lstStyle/>
          <a:p>
            <a:pPr>
              <a:spcBef>
                <a:spcPct val="50000"/>
              </a:spcBef>
            </a:pPr>
            <a:r>
              <a:rPr lang="en-GB"/>
              <a:t>Portrait of a Barrister by Angus McBean Using a soft but directional light source.</a:t>
            </a:r>
          </a:p>
        </p:txBody>
      </p:sp>
      <p:pic>
        <p:nvPicPr>
          <p:cNvPr id="19460" name="Picture 4" descr="Soft Light"/>
          <p:cNvPicPr>
            <a:picLocks noChangeAspect="1" noChangeArrowheads="1"/>
          </p:cNvPicPr>
          <p:nvPr/>
        </p:nvPicPr>
        <p:blipFill>
          <a:blip r:embed="rId3"/>
          <a:srcRect/>
          <a:stretch>
            <a:fillRect/>
          </a:stretch>
        </p:blipFill>
        <p:spPr bwMode="auto">
          <a:xfrm>
            <a:off x="5219700" y="1557338"/>
            <a:ext cx="2827338" cy="3960812"/>
          </a:xfrm>
          <a:prstGeom prst="rect">
            <a:avLst/>
          </a:prstGeom>
          <a:noFill/>
          <a:ln w="9525">
            <a:noFill/>
            <a:miter lim="800000"/>
            <a:headEnd/>
            <a:tailEnd/>
          </a:ln>
        </p:spPr>
      </p:pic>
      <p:sp>
        <p:nvSpPr>
          <p:cNvPr id="19461" name="Text Box 5"/>
          <p:cNvSpPr txBox="1">
            <a:spLocks noChangeArrowheads="1"/>
          </p:cNvSpPr>
          <p:nvPr/>
        </p:nvSpPr>
        <p:spPr bwMode="auto">
          <a:xfrm>
            <a:off x="2124075" y="981075"/>
            <a:ext cx="4895850" cy="457200"/>
          </a:xfrm>
          <a:prstGeom prst="rect">
            <a:avLst/>
          </a:prstGeom>
          <a:noFill/>
          <a:ln w="9525">
            <a:noFill/>
            <a:miter lim="800000"/>
            <a:headEnd/>
            <a:tailEnd/>
          </a:ln>
        </p:spPr>
        <p:txBody>
          <a:bodyPr>
            <a:spAutoFit/>
          </a:bodyPr>
          <a:lstStyle/>
          <a:p>
            <a:pPr algn="ctr">
              <a:spcBef>
                <a:spcPct val="50000"/>
              </a:spcBef>
            </a:pPr>
            <a:r>
              <a:rPr lang="en-GB" sz="2400" b="1"/>
              <a:t>‘Soft’ Light</a:t>
            </a:r>
          </a:p>
        </p:txBody>
      </p:sp>
      <p:sp>
        <p:nvSpPr>
          <p:cNvPr id="19462" name="Text Box 6"/>
          <p:cNvSpPr txBox="1">
            <a:spLocks noChangeArrowheads="1"/>
          </p:cNvSpPr>
          <p:nvPr/>
        </p:nvSpPr>
        <p:spPr bwMode="auto">
          <a:xfrm>
            <a:off x="4932363" y="5589588"/>
            <a:ext cx="3816350" cy="641350"/>
          </a:xfrm>
          <a:prstGeom prst="rect">
            <a:avLst/>
          </a:prstGeom>
          <a:noFill/>
          <a:ln w="9525">
            <a:noFill/>
            <a:miter lim="800000"/>
            <a:headEnd/>
            <a:tailEnd/>
          </a:ln>
        </p:spPr>
        <p:txBody>
          <a:bodyPr>
            <a:spAutoFit/>
          </a:bodyPr>
          <a:lstStyle/>
          <a:p>
            <a:pPr>
              <a:spcBef>
                <a:spcPct val="50000"/>
              </a:spcBef>
            </a:pPr>
            <a:r>
              <a:rPr lang="en-GB"/>
              <a:t>Soft light produces gentle mid-tone shadows of </a:t>
            </a:r>
            <a:r>
              <a:rPr lang="en-GB" b="1"/>
              <a:t>low contrast</a:t>
            </a:r>
          </a:p>
        </p:txBody>
      </p:sp>
      <p:sp>
        <p:nvSpPr>
          <p:cNvPr id="19463" name="Text Box 7"/>
          <p:cNvSpPr txBox="1">
            <a:spLocks noChangeArrowheads="1"/>
          </p:cNvSpPr>
          <p:nvPr/>
        </p:nvSpPr>
        <p:spPr bwMode="auto">
          <a:xfrm>
            <a:off x="1547813" y="549275"/>
            <a:ext cx="5903912" cy="457200"/>
          </a:xfrm>
          <a:prstGeom prst="rect">
            <a:avLst/>
          </a:prstGeom>
          <a:noFill/>
          <a:ln w="9525">
            <a:noFill/>
            <a:miter lim="800000"/>
            <a:headEnd/>
            <a:tailEnd/>
          </a:ln>
        </p:spPr>
        <p:txBody>
          <a:bodyPr>
            <a:spAutoFit/>
          </a:bodyPr>
          <a:lstStyle/>
          <a:p>
            <a:pPr algn="ctr">
              <a:spcBef>
                <a:spcPct val="50000"/>
              </a:spcBef>
            </a:pPr>
            <a:r>
              <a:rPr lang="en-GB" sz="2400" b="1"/>
              <a:t>4. Quality of Light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187450" y="404813"/>
            <a:ext cx="6624638" cy="457200"/>
          </a:xfrm>
          <a:prstGeom prst="rect">
            <a:avLst/>
          </a:prstGeom>
          <a:noFill/>
          <a:ln w="9525">
            <a:noFill/>
            <a:miter lim="800000"/>
            <a:headEnd/>
            <a:tailEnd/>
          </a:ln>
        </p:spPr>
        <p:txBody>
          <a:bodyPr>
            <a:spAutoFit/>
          </a:bodyPr>
          <a:lstStyle/>
          <a:p>
            <a:pPr algn="ctr">
              <a:spcBef>
                <a:spcPct val="50000"/>
              </a:spcBef>
            </a:pPr>
            <a:r>
              <a:rPr lang="en-GB" sz="2400" b="1"/>
              <a:t>‘Hard’ Light</a:t>
            </a:r>
          </a:p>
        </p:txBody>
      </p:sp>
      <p:pic>
        <p:nvPicPr>
          <p:cNvPr id="20483" name="Picture 4" descr="Hard Light"/>
          <p:cNvPicPr>
            <a:picLocks noChangeAspect="1" noChangeArrowheads="1"/>
          </p:cNvPicPr>
          <p:nvPr/>
        </p:nvPicPr>
        <p:blipFill>
          <a:blip r:embed="rId2"/>
          <a:srcRect/>
          <a:stretch>
            <a:fillRect/>
          </a:stretch>
        </p:blipFill>
        <p:spPr bwMode="auto">
          <a:xfrm>
            <a:off x="4859338" y="1125538"/>
            <a:ext cx="2982912" cy="4175125"/>
          </a:xfrm>
          <a:prstGeom prst="rect">
            <a:avLst/>
          </a:prstGeom>
          <a:noFill/>
          <a:ln w="9525">
            <a:noFill/>
            <a:miter lim="800000"/>
            <a:headEnd/>
            <a:tailEnd/>
          </a:ln>
        </p:spPr>
      </p:pic>
      <p:sp>
        <p:nvSpPr>
          <p:cNvPr id="20484" name="Text Box 5"/>
          <p:cNvSpPr txBox="1">
            <a:spLocks noChangeArrowheads="1"/>
          </p:cNvSpPr>
          <p:nvPr/>
        </p:nvSpPr>
        <p:spPr bwMode="auto">
          <a:xfrm>
            <a:off x="1258888" y="5589588"/>
            <a:ext cx="6408737" cy="366712"/>
          </a:xfrm>
          <a:prstGeom prst="rect">
            <a:avLst/>
          </a:prstGeom>
          <a:noFill/>
          <a:ln w="9525">
            <a:noFill/>
            <a:miter lim="800000"/>
            <a:headEnd/>
            <a:tailEnd/>
          </a:ln>
        </p:spPr>
        <p:txBody>
          <a:bodyPr>
            <a:spAutoFit/>
          </a:bodyPr>
          <a:lstStyle/>
          <a:p>
            <a:pPr algn="ctr">
              <a:spcBef>
                <a:spcPct val="50000"/>
              </a:spcBef>
            </a:pPr>
            <a:r>
              <a:rPr lang="en-GB"/>
              <a:t>Hard light produces crisp dark shadows with </a:t>
            </a:r>
            <a:r>
              <a:rPr lang="en-GB" b="1"/>
              <a:t>high contrast</a:t>
            </a:r>
          </a:p>
        </p:txBody>
      </p:sp>
      <p:pic>
        <p:nvPicPr>
          <p:cNvPr id="20485" name="Picture 6" descr="_MG_8532"/>
          <p:cNvPicPr>
            <a:picLocks noChangeAspect="1" noChangeArrowheads="1"/>
          </p:cNvPicPr>
          <p:nvPr/>
        </p:nvPicPr>
        <p:blipFill>
          <a:blip r:embed="rId3"/>
          <a:srcRect/>
          <a:stretch>
            <a:fillRect/>
          </a:stretch>
        </p:blipFill>
        <p:spPr bwMode="auto">
          <a:xfrm>
            <a:off x="1187450" y="1125538"/>
            <a:ext cx="3251200" cy="417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116013" y="692150"/>
            <a:ext cx="6911975" cy="915988"/>
          </a:xfrm>
          <a:prstGeom prst="rect">
            <a:avLst/>
          </a:prstGeom>
          <a:noFill/>
          <a:ln w="9525">
            <a:noFill/>
            <a:miter lim="800000"/>
            <a:headEnd/>
            <a:tailEnd/>
          </a:ln>
        </p:spPr>
        <p:txBody>
          <a:bodyPr>
            <a:spAutoFit/>
          </a:bodyPr>
          <a:lstStyle/>
          <a:p>
            <a:pPr>
              <a:spcBef>
                <a:spcPct val="50000"/>
              </a:spcBef>
            </a:pPr>
            <a:r>
              <a:rPr lang="en-GB"/>
              <a:t>Light is that part of the </a:t>
            </a:r>
            <a:r>
              <a:rPr lang="en-GB" b="1"/>
              <a:t>electromagnetic spectrum </a:t>
            </a:r>
            <a:r>
              <a:rPr lang="en-GB"/>
              <a:t>which is visible to the human eye. It is a type of wave energy, travelling at enormous speed (186 thousand miles per second!).</a:t>
            </a:r>
          </a:p>
        </p:txBody>
      </p:sp>
      <p:pic>
        <p:nvPicPr>
          <p:cNvPr id="3075" name="Picture 4" descr="electromagnetic spectrum 2"/>
          <p:cNvPicPr>
            <a:picLocks noChangeAspect="1" noChangeArrowheads="1"/>
          </p:cNvPicPr>
          <p:nvPr/>
        </p:nvPicPr>
        <p:blipFill>
          <a:blip r:embed="rId2"/>
          <a:srcRect/>
          <a:stretch>
            <a:fillRect/>
          </a:stretch>
        </p:blipFill>
        <p:spPr bwMode="auto">
          <a:xfrm>
            <a:off x="1476375" y="1844675"/>
            <a:ext cx="6192838" cy="2162175"/>
          </a:xfrm>
          <a:prstGeom prst="rect">
            <a:avLst/>
          </a:prstGeom>
          <a:noFill/>
          <a:ln w="9525">
            <a:noFill/>
            <a:miter lim="800000"/>
            <a:headEnd/>
            <a:tailEnd/>
          </a:ln>
        </p:spPr>
      </p:pic>
      <p:sp>
        <p:nvSpPr>
          <p:cNvPr id="3076" name="Text Box 5"/>
          <p:cNvSpPr txBox="1">
            <a:spLocks noChangeArrowheads="1"/>
          </p:cNvSpPr>
          <p:nvPr/>
        </p:nvSpPr>
        <p:spPr bwMode="auto">
          <a:xfrm>
            <a:off x="900113" y="4221163"/>
            <a:ext cx="7488237" cy="2032000"/>
          </a:xfrm>
          <a:prstGeom prst="rect">
            <a:avLst/>
          </a:prstGeom>
          <a:noFill/>
          <a:ln w="9525">
            <a:noFill/>
            <a:miter lim="800000"/>
            <a:headEnd/>
            <a:tailEnd/>
          </a:ln>
        </p:spPr>
        <p:txBody>
          <a:bodyPr>
            <a:spAutoFit/>
          </a:bodyPr>
          <a:lstStyle/>
          <a:p>
            <a:r>
              <a:rPr lang="en-GB"/>
              <a:t>Over millions of years the human eye has evolved so that it can detect the ‘visible’ part of the spectrum. Our brains perceive the different</a:t>
            </a:r>
          </a:p>
          <a:p>
            <a:r>
              <a:rPr lang="en-GB"/>
              <a:t>wavelengths of light as different colours.</a:t>
            </a:r>
          </a:p>
          <a:p>
            <a:r>
              <a:rPr lang="en-GB"/>
              <a:t>Some animals can see other types of electromagnetic radiation, for example snakes can also see </a:t>
            </a:r>
            <a:r>
              <a:rPr lang="en-GB" b="1"/>
              <a:t>infrared</a:t>
            </a:r>
            <a:r>
              <a:rPr lang="en-GB"/>
              <a:t> which is given off by hot objects, helping them to locate prey.</a:t>
            </a:r>
          </a:p>
          <a:p>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soft light 1"/>
          <p:cNvPicPr>
            <a:picLocks noChangeAspect="1" noChangeArrowheads="1"/>
          </p:cNvPicPr>
          <p:nvPr/>
        </p:nvPicPr>
        <p:blipFill>
          <a:blip r:embed="rId2"/>
          <a:srcRect/>
          <a:stretch>
            <a:fillRect/>
          </a:stretch>
        </p:blipFill>
        <p:spPr bwMode="auto">
          <a:xfrm>
            <a:off x="684213" y="573088"/>
            <a:ext cx="4319587" cy="2879725"/>
          </a:xfrm>
          <a:prstGeom prst="rect">
            <a:avLst/>
          </a:prstGeom>
          <a:noFill/>
          <a:ln w="9525">
            <a:noFill/>
            <a:miter lim="800000"/>
            <a:headEnd/>
            <a:tailEnd/>
          </a:ln>
        </p:spPr>
      </p:pic>
      <p:pic>
        <p:nvPicPr>
          <p:cNvPr id="21507" name="Picture 3" descr="hard light 2"/>
          <p:cNvPicPr>
            <a:picLocks noChangeAspect="1" noChangeArrowheads="1"/>
          </p:cNvPicPr>
          <p:nvPr/>
        </p:nvPicPr>
        <p:blipFill>
          <a:blip r:embed="rId3"/>
          <a:srcRect/>
          <a:stretch>
            <a:fillRect/>
          </a:stretch>
        </p:blipFill>
        <p:spPr bwMode="auto">
          <a:xfrm>
            <a:off x="5292725" y="549275"/>
            <a:ext cx="2871788" cy="4306888"/>
          </a:xfrm>
          <a:prstGeom prst="rect">
            <a:avLst/>
          </a:prstGeom>
          <a:noFill/>
          <a:ln w="9525">
            <a:noFill/>
            <a:miter lim="800000"/>
            <a:headEnd/>
            <a:tailEnd/>
          </a:ln>
        </p:spPr>
      </p:pic>
      <p:sp>
        <p:nvSpPr>
          <p:cNvPr id="21508" name="Text Box 4"/>
          <p:cNvSpPr txBox="1">
            <a:spLocks noChangeArrowheads="1"/>
          </p:cNvSpPr>
          <p:nvPr/>
        </p:nvSpPr>
        <p:spPr bwMode="auto">
          <a:xfrm>
            <a:off x="1763713" y="3429000"/>
            <a:ext cx="1944687" cy="274638"/>
          </a:xfrm>
          <a:prstGeom prst="rect">
            <a:avLst/>
          </a:prstGeom>
          <a:noFill/>
          <a:ln w="9525">
            <a:noFill/>
            <a:miter lim="800000"/>
            <a:headEnd/>
            <a:tailEnd/>
          </a:ln>
        </p:spPr>
        <p:txBody>
          <a:bodyPr>
            <a:spAutoFit/>
          </a:bodyPr>
          <a:lstStyle/>
          <a:p>
            <a:pPr algn="ctr">
              <a:spcBef>
                <a:spcPct val="50000"/>
              </a:spcBef>
            </a:pPr>
            <a:r>
              <a:rPr lang="en-GB" sz="1200"/>
              <a:t>Chris Monaghan</a:t>
            </a:r>
          </a:p>
        </p:txBody>
      </p:sp>
      <p:sp>
        <p:nvSpPr>
          <p:cNvPr id="21509" name="Text Box 6"/>
          <p:cNvSpPr txBox="1">
            <a:spLocks noChangeArrowheads="1"/>
          </p:cNvSpPr>
          <p:nvPr/>
        </p:nvSpPr>
        <p:spPr bwMode="auto">
          <a:xfrm>
            <a:off x="5795963" y="4868863"/>
            <a:ext cx="1944687" cy="274637"/>
          </a:xfrm>
          <a:prstGeom prst="rect">
            <a:avLst/>
          </a:prstGeom>
          <a:noFill/>
          <a:ln w="9525">
            <a:noFill/>
            <a:miter lim="800000"/>
            <a:headEnd/>
            <a:tailEnd/>
          </a:ln>
        </p:spPr>
        <p:txBody>
          <a:bodyPr>
            <a:spAutoFit/>
          </a:bodyPr>
          <a:lstStyle/>
          <a:p>
            <a:pPr algn="ctr">
              <a:spcBef>
                <a:spcPct val="50000"/>
              </a:spcBef>
            </a:pPr>
            <a:r>
              <a:rPr lang="en-GB" sz="1200"/>
              <a:t>Chris Monaghan</a:t>
            </a:r>
          </a:p>
        </p:txBody>
      </p:sp>
      <p:sp>
        <p:nvSpPr>
          <p:cNvPr id="21510" name="Text Box 7"/>
          <p:cNvSpPr txBox="1">
            <a:spLocks noChangeArrowheads="1"/>
          </p:cNvSpPr>
          <p:nvPr/>
        </p:nvSpPr>
        <p:spPr bwMode="auto">
          <a:xfrm>
            <a:off x="539750" y="3789363"/>
            <a:ext cx="4535488" cy="641350"/>
          </a:xfrm>
          <a:prstGeom prst="rect">
            <a:avLst/>
          </a:prstGeom>
          <a:noFill/>
          <a:ln w="9525">
            <a:noFill/>
            <a:miter lim="800000"/>
            <a:headEnd/>
            <a:tailEnd/>
          </a:ln>
        </p:spPr>
        <p:txBody>
          <a:bodyPr>
            <a:spAutoFit/>
          </a:bodyPr>
          <a:lstStyle/>
          <a:p>
            <a:pPr>
              <a:spcBef>
                <a:spcPct val="50000"/>
              </a:spcBef>
            </a:pPr>
            <a:r>
              <a:rPr lang="en-GB"/>
              <a:t>These beach huts were photographed on a cloudy day – is the lighting soft or hard?</a:t>
            </a:r>
          </a:p>
        </p:txBody>
      </p:sp>
      <p:sp>
        <p:nvSpPr>
          <p:cNvPr id="21511" name="Text Box 8"/>
          <p:cNvSpPr txBox="1">
            <a:spLocks noChangeArrowheads="1"/>
          </p:cNvSpPr>
          <p:nvPr/>
        </p:nvSpPr>
        <p:spPr bwMode="auto">
          <a:xfrm>
            <a:off x="539750" y="4724400"/>
            <a:ext cx="4679950" cy="641350"/>
          </a:xfrm>
          <a:prstGeom prst="rect">
            <a:avLst/>
          </a:prstGeom>
          <a:noFill/>
          <a:ln w="9525">
            <a:noFill/>
            <a:miter lim="800000"/>
            <a:headEnd/>
            <a:tailEnd/>
          </a:ln>
        </p:spPr>
        <p:txBody>
          <a:bodyPr>
            <a:spAutoFit/>
          </a:bodyPr>
          <a:lstStyle/>
          <a:p>
            <a:pPr>
              <a:spcBef>
                <a:spcPct val="50000"/>
              </a:spcBef>
            </a:pPr>
            <a:r>
              <a:rPr lang="en-GB"/>
              <a:t>This urban scene was photographed on a sunny day – is the lighting soft or hard?</a:t>
            </a:r>
          </a:p>
        </p:txBody>
      </p:sp>
      <p:sp>
        <p:nvSpPr>
          <p:cNvPr id="21512" name="Text Box 9"/>
          <p:cNvSpPr txBox="1">
            <a:spLocks noChangeArrowheads="1"/>
          </p:cNvSpPr>
          <p:nvPr/>
        </p:nvSpPr>
        <p:spPr bwMode="auto">
          <a:xfrm>
            <a:off x="611188" y="5661025"/>
            <a:ext cx="7848600" cy="641350"/>
          </a:xfrm>
          <a:prstGeom prst="rect">
            <a:avLst/>
          </a:prstGeom>
          <a:noFill/>
          <a:ln w="9525">
            <a:noFill/>
            <a:miter lim="800000"/>
            <a:headEnd/>
            <a:tailEnd/>
          </a:ln>
        </p:spPr>
        <p:txBody>
          <a:bodyPr>
            <a:spAutoFit/>
          </a:bodyPr>
          <a:lstStyle/>
          <a:p>
            <a:pPr>
              <a:spcBef>
                <a:spcPct val="50000"/>
              </a:spcBef>
            </a:pPr>
            <a:r>
              <a:rPr lang="en-GB" b="1"/>
              <a:t>What do you also notice about the different way that colours are reproduced in soft and hard light?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403350" y="1268413"/>
            <a:ext cx="6192838" cy="3602037"/>
          </a:xfrm>
          <a:prstGeom prst="rect">
            <a:avLst/>
          </a:prstGeom>
          <a:noFill/>
          <a:ln w="9525">
            <a:noFill/>
            <a:miter lim="800000"/>
            <a:headEnd/>
            <a:tailEnd/>
          </a:ln>
        </p:spPr>
        <p:txBody>
          <a:bodyPr>
            <a:spAutoFit/>
          </a:bodyPr>
          <a:lstStyle/>
          <a:p>
            <a:pPr>
              <a:spcBef>
                <a:spcPct val="50000"/>
              </a:spcBef>
            </a:pPr>
            <a:r>
              <a:rPr lang="en-GB" sz="2400" b="1"/>
              <a:t>Soft light gives low contrast and low colour saturation</a:t>
            </a:r>
          </a:p>
          <a:p>
            <a:pPr>
              <a:spcBef>
                <a:spcPct val="50000"/>
              </a:spcBef>
            </a:pPr>
            <a:r>
              <a:rPr lang="en-GB" sz="2400"/>
              <a:t>(the colours look a bit ‘flat’)</a:t>
            </a:r>
          </a:p>
          <a:p>
            <a:pPr>
              <a:spcBef>
                <a:spcPct val="50000"/>
              </a:spcBef>
            </a:pPr>
            <a:endParaRPr lang="en-GB" sz="2400"/>
          </a:p>
          <a:p>
            <a:pPr>
              <a:spcBef>
                <a:spcPct val="50000"/>
              </a:spcBef>
            </a:pPr>
            <a:endParaRPr lang="en-GB" sz="800"/>
          </a:p>
          <a:p>
            <a:pPr>
              <a:spcBef>
                <a:spcPct val="50000"/>
              </a:spcBef>
            </a:pPr>
            <a:r>
              <a:rPr lang="en-GB" sz="2400" b="1"/>
              <a:t>Hard light gives high contrast and high colour saturation</a:t>
            </a:r>
            <a:endParaRPr lang="en-GB" sz="2400"/>
          </a:p>
          <a:p>
            <a:pPr>
              <a:spcBef>
                <a:spcPct val="50000"/>
              </a:spcBef>
            </a:pPr>
            <a:r>
              <a:rPr lang="en-GB" sz="2400"/>
              <a:t>(the colours are more vivid)</a:t>
            </a:r>
          </a:p>
        </p:txBody>
      </p:sp>
      <p:pic>
        <p:nvPicPr>
          <p:cNvPr id="22531" name="Picture 2" descr="soft light 1"/>
          <p:cNvPicPr>
            <a:picLocks noChangeAspect="1" noChangeArrowheads="1"/>
          </p:cNvPicPr>
          <p:nvPr/>
        </p:nvPicPr>
        <p:blipFill>
          <a:blip r:embed="rId2"/>
          <a:srcRect/>
          <a:stretch>
            <a:fillRect/>
          </a:stretch>
        </p:blipFill>
        <p:spPr bwMode="auto">
          <a:xfrm>
            <a:off x="5435600" y="1773238"/>
            <a:ext cx="1331913" cy="887412"/>
          </a:xfrm>
          <a:prstGeom prst="rect">
            <a:avLst/>
          </a:prstGeom>
          <a:noFill/>
          <a:ln w="9525">
            <a:noFill/>
            <a:miter lim="800000"/>
            <a:headEnd/>
            <a:tailEnd/>
          </a:ln>
        </p:spPr>
      </p:pic>
      <p:pic>
        <p:nvPicPr>
          <p:cNvPr id="22532" name="Picture 3" descr="hard light 2"/>
          <p:cNvPicPr>
            <a:picLocks noChangeAspect="1" noChangeArrowheads="1"/>
          </p:cNvPicPr>
          <p:nvPr/>
        </p:nvPicPr>
        <p:blipFill>
          <a:blip r:embed="rId3"/>
          <a:srcRect/>
          <a:stretch>
            <a:fillRect/>
          </a:stretch>
        </p:blipFill>
        <p:spPr bwMode="auto">
          <a:xfrm>
            <a:off x="6156325" y="3933825"/>
            <a:ext cx="950913" cy="1427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_MG_8875"/>
          <p:cNvPicPr>
            <a:picLocks noChangeAspect="1" noChangeArrowheads="1"/>
          </p:cNvPicPr>
          <p:nvPr/>
        </p:nvPicPr>
        <p:blipFill>
          <a:blip r:embed="rId2"/>
          <a:srcRect/>
          <a:stretch>
            <a:fillRect/>
          </a:stretch>
        </p:blipFill>
        <p:spPr bwMode="auto">
          <a:xfrm>
            <a:off x="684213" y="476250"/>
            <a:ext cx="4330700" cy="5616575"/>
          </a:xfrm>
          <a:prstGeom prst="rect">
            <a:avLst/>
          </a:prstGeom>
          <a:noFill/>
          <a:ln w="9525">
            <a:noFill/>
            <a:miter lim="800000"/>
            <a:headEnd/>
            <a:tailEnd/>
          </a:ln>
        </p:spPr>
      </p:pic>
      <p:sp>
        <p:nvSpPr>
          <p:cNvPr id="23555" name="Text Box 4"/>
          <p:cNvSpPr txBox="1">
            <a:spLocks noChangeArrowheads="1"/>
          </p:cNvSpPr>
          <p:nvPr/>
        </p:nvSpPr>
        <p:spPr bwMode="auto">
          <a:xfrm>
            <a:off x="5292725" y="765175"/>
            <a:ext cx="3240088" cy="3694113"/>
          </a:xfrm>
          <a:prstGeom prst="rect">
            <a:avLst/>
          </a:prstGeom>
          <a:noFill/>
          <a:ln w="9525">
            <a:noFill/>
            <a:miter lim="800000"/>
            <a:headEnd/>
            <a:tailEnd/>
          </a:ln>
        </p:spPr>
        <p:txBody>
          <a:bodyPr>
            <a:spAutoFit/>
          </a:bodyPr>
          <a:lstStyle/>
          <a:p>
            <a:pPr>
              <a:spcBef>
                <a:spcPct val="50000"/>
              </a:spcBef>
            </a:pPr>
            <a:r>
              <a:rPr lang="en-GB"/>
              <a:t>One of the problems with </a:t>
            </a:r>
            <a:r>
              <a:rPr lang="en-GB" b="1"/>
              <a:t>very hard</a:t>
            </a:r>
            <a:r>
              <a:rPr lang="en-GB"/>
              <a:t> light (as on a very bright sunny day) is that the very </a:t>
            </a:r>
            <a:r>
              <a:rPr lang="en-GB" b="1"/>
              <a:t>high contrast</a:t>
            </a:r>
            <a:r>
              <a:rPr lang="en-GB"/>
              <a:t> can mean a loss of detail in the highlight or shadow areas.</a:t>
            </a:r>
          </a:p>
          <a:p>
            <a:pPr>
              <a:spcBef>
                <a:spcPct val="50000"/>
              </a:spcBef>
            </a:pPr>
            <a:r>
              <a:rPr lang="en-GB"/>
              <a:t>Note the way that some areas of this image have little or no information recorded in them </a:t>
            </a:r>
          </a:p>
          <a:p>
            <a:pPr>
              <a:spcBef>
                <a:spcPct val="50000"/>
              </a:spcBef>
            </a:pPr>
            <a:r>
              <a:rPr lang="en-GB"/>
              <a:t>(see the white </a:t>
            </a:r>
            <a:r>
              <a:rPr lang="en-GB" b="1" i="1"/>
              <a:t>highlight</a:t>
            </a:r>
            <a:r>
              <a:rPr lang="en-GB"/>
              <a:t> and black </a:t>
            </a:r>
            <a:r>
              <a:rPr lang="en-GB" b="1" i="1"/>
              <a:t>shadow</a:t>
            </a:r>
            <a:r>
              <a:rPr lang="en-GB"/>
              <a:t> areas have no detail recorded in them).</a:t>
            </a:r>
          </a:p>
        </p:txBody>
      </p:sp>
      <p:sp>
        <p:nvSpPr>
          <p:cNvPr id="23556" name="Line 16"/>
          <p:cNvSpPr>
            <a:spLocks noChangeShapeType="1"/>
          </p:cNvSpPr>
          <p:nvPr/>
        </p:nvSpPr>
        <p:spPr bwMode="auto">
          <a:xfrm flipH="1" flipV="1">
            <a:off x="3708400" y="2781300"/>
            <a:ext cx="1584325" cy="1008063"/>
          </a:xfrm>
          <a:prstGeom prst="line">
            <a:avLst/>
          </a:prstGeom>
          <a:noFill/>
          <a:ln w="25400">
            <a:solidFill>
              <a:srgbClr val="FF0000"/>
            </a:solidFill>
            <a:round/>
            <a:headEnd/>
            <a:tailEnd type="triangle" w="lg" len="lg"/>
          </a:ln>
        </p:spPr>
        <p:txBody>
          <a:bodyPr/>
          <a:lstStyle/>
          <a:p>
            <a:endParaRPr lang="en-US"/>
          </a:p>
        </p:txBody>
      </p:sp>
      <p:sp>
        <p:nvSpPr>
          <p:cNvPr id="23557" name="Line 18"/>
          <p:cNvSpPr>
            <a:spLocks noChangeShapeType="1"/>
          </p:cNvSpPr>
          <p:nvPr/>
        </p:nvSpPr>
        <p:spPr bwMode="auto">
          <a:xfrm flipH="1">
            <a:off x="2843213" y="3789363"/>
            <a:ext cx="2449512" cy="503237"/>
          </a:xfrm>
          <a:prstGeom prst="line">
            <a:avLst/>
          </a:prstGeom>
          <a:noFill/>
          <a:ln w="25400">
            <a:solidFill>
              <a:srgbClr val="FF0000"/>
            </a:solidFill>
            <a:round/>
            <a:headEnd/>
            <a:tailEnd type="triangle" w="lg" len="lg"/>
          </a:ln>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5219700" y="620713"/>
            <a:ext cx="3313113" cy="4624387"/>
          </a:xfrm>
          <a:prstGeom prst="rect">
            <a:avLst/>
          </a:prstGeom>
          <a:noFill/>
          <a:ln w="9525">
            <a:noFill/>
            <a:miter lim="800000"/>
            <a:headEnd/>
            <a:tailEnd/>
          </a:ln>
        </p:spPr>
        <p:txBody>
          <a:bodyPr>
            <a:spAutoFit/>
          </a:bodyPr>
          <a:lstStyle/>
          <a:p>
            <a:pPr>
              <a:spcBef>
                <a:spcPct val="50000"/>
              </a:spcBef>
            </a:pPr>
            <a:r>
              <a:rPr lang="en-GB"/>
              <a:t>Many photographers favourite lighting for outdoor photography is found on a sunny day, but with some cloud present.</a:t>
            </a:r>
          </a:p>
          <a:p>
            <a:pPr>
              <a:spcBef>
                <a:spcPct val="50000"/>
              </a:spcBef>
            </a:pPr>
            <a:r>
              <a:rPr lang="en-GB"/>
              <a:t>Light on this type of day is quite hard (giving good colour saturation), but the clouds help prevent very high contrast which might stop detail being recorded in both highlight and shadow areas. Another advantage is that skies are thought by many to become more interesting when they include clouds.</a:t>
            </a:r>
          </a:p>
        </p:txBody>
      </p:sp>
      <p:pic>
        <p:nvPicPr>
          <p:cNvPr id="24579" name="Picture 4" descr="hard light 3"/>
          <p:cNvPicPr>
            <a:picLocks noChangeAspect="1" noChangeArrowheads="1"/>
          </p:cNvPicPr>
          <p:nvPr/>
        </p:nvPicPr>
        <p:blipFill>
          <a:blip r:embed="rId2"/>
          <a:srcRect/>
          <a:stretch>
            <a:fillRect/>
          </a:stretch>
        </p:blipFill>
        <p:spPr bwMode="auto">
          <a:xfrm>
            <a:off x="611188" y="333375"/>
            <a:ext cx="4030662" cy="6048375"/>
          </a:xfrm>
          <a:prstGeom prst="rect">
            <a:avLst/>
          </a:prstGeom>
          <a:noFill/>
          <a:ln w="9525">
            <a:noFill/>
            <a:miter lim="800000"/>
            <a:headEnd/>
            <a:tailEnd/>
          </a:ln>
        </p:spPr>
      </p:pic>
      <p:sp>
        <p:nvSpPr>
          <p:cNvPr id="24580" name="Text Box 5"/>
          <p:cNvSpPr txBox="1">
            <a:spLocks noChangeArrowheads="1"/>
          </p:cNvSpPr>
          <p:nvPr/>
        </p:nvSpPr>
        <p:spPr bwMode="auto">
          <a:xfrm>
            <a:off x="684213" y="6381750"/>
            <a:ext cx="3887787" cy="276225"/>
          </a:xfrm>
          <a:prstGeom prst="rect">
            <a:avLst/>
          </a:prstGeom>
          <a:noFill/>
          <a:ln w="9525">
            <a:noFill/>
            <a:miter lim="800000"/>
            <a:headEnd/>
            <a:tailEnd/>
          </a:ln>
        </p:spPr>
        <p:txBody>
          <a:bodyPr>
            <a:spAutoFit/>
          </a:bodyPr>
          <a:lstStyle/>
          <a:p>
            <a:pPr algn="ctr">
              <a:spcBef>
                <a:spcPct val="50000"/>
              </a:spcBef>
            </a:pPr>
            <a:r>
              <a:rPr lang="en-GB" sz="1200"/>
              <a:t>Chris Monaghan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684213" y="692150"/>
            <a:ext cx="7775575" cy="2400300"/>
          </a:xfrm>
          <a:prstGeom prst="rect">
            <a:avLst/>
          </a:prstGeom>
          <a:noFill/>
          <a:ln w="9525">
            <a:noFill/>
            <a:miter lim="800000"/>
            <a:headEnd/>
            <a:tailEnd/>
          </a:ln>
        </p:spPr>
        <p:txBody>
          <a:bodyPr>
            <a:spAutoFit/>
          </a:bodyPr>
          <a:lstStyle/>
          <a:p>
            <a:pPr algn="ctr">
              <a:spcBef>
                <a:spcPct val="50000"/>
              </a:spcBef>
            </a:pPr>
            <a:r>
              <a:rPr lang="en-GB" sz="2400" b="1"/>
              <a:t>Finding soft light on a very sunny day</a:t>
            </a:r>
          </a:p>
          <a:p>
            <a:pPr>
              <a:spcBef>
                <a:spcPct val="50000"/>
              </a:spcBef>
            </a:pPr>
            <a:r>
              <a:rPr lang="en-GB"/>
              <a:t>If you photograph in direct sunlight, the high contrast can cause problems in capturing detail in both highlight and shadow areas - some areas appear ‘burnt out’ or completely black.</a:t>
            </a:r>
          </a:p>
          <a:p>
            <a:pPr>
              <a:spcBef>
                <a:spcPct val="50000"/>
              </a:spcBef>
            </a:pPr>
            <a:r>
              <a:rPr lang="en-GB"/>
              <a:t>One solution to this problem is to find somewhere </a:t>
            </a:r>
            <a:r>
              <a:rPr lang="en-GB" b="1" i="1"/>
              <a:t>in the shade</a:t>
            </a:r>
            <a:r>
              <a:rPr lang="en-GB"/>
              <a:t> to photograph your subject. The light in shaded areas is usually much softer, although this will also mean lower contrast and colour saturation.</a:t>
            </a:r>
          </a:p>
        </p:txBody>
      </p:sp>
      <p:sp>
        <p:nvSpPr>
          <p:cNvPr id="25603" name="Text Box 8"/>
          <p:cNvSpPr txBox="1">
            <a:spLocks noChangeArrowheads="1"/>
          </p:cNvSpPr>
          <p:nvPr/>
        </p:nvSpPr>
        <p:spPr bwMode="auto">
          <a:xfrm>
            <a:off x="684213" y="3573463"/>
            <a:ext cx="1439862" cy="915987"/>
          </a:xfrm>
          <a:prstGeom prst="rect">
            <a:avLst/>
          </a:prstGeom>
          <a:noFill/>
          <a:ln w="9525">
            <a:noFill/>
            <a:miter lim="800000"/>
            <a:headEnd/>
            <a:tailEnd/>
          </a:ln>
        </p:spPr>
        <p:txBody>
          <a:bodyPr>
            <a:spAutoFit/>
          </a:bodyPr>
          <a:lstStyle/>
          <a:p>
            <a:pPr>
              <a:spcBef>
                <a:spcPct val="50000"/>
              </a:spcBef>
            </a:pPr>
            <a:r>
              <a:rPr lang="en-GB"/>
              <a:t>Soft light in shadow areas</a:t>
            </a:r>
          </a:p>
        </p:txBody>
      </p:sp>
      <p:sp>
        <p:nvSpPr>
          <p:cNvPr id="25604" name="Text Box 9"/>
          <p:cNvSpPr txBox="1">
            <a:spLocks noChangeArrowheads="1"/>
          </p:cNvSpPr>
          <p:nvPr/>
        </p:nvSpPr>
        <p:spPr bwMode="auto">
          <a:xfrm>
            <a:off x="7235825" y="3644900"/>
            <a:ext cx="1728788" cy="641350"/>
          </a:xfrm>
          <a:prstGeom prst="rect">
            <a:avLst/>
          </a:prstGeom>
          <a:noFill/>
          <a:ln w="9525">
            <a:noFill/>
            <a:miter lim="800000"/>
            <a:headEnd/>
            <a:tailEnd/>
          </a:ln>
        </p:spPr>
        <p:txBody>
          <a:bodyPr>
            <a:spAutoFit/>
          </a:bodyPr>
          <a:lstStyle/>
          <a:p>
            <a:pPr>
              <a:spcBef>
                <a:spcPct val="50000"/>
              </a:spcBef>
            </a:pPr>
            <a:r>
              <a:rPr lang="en-GB"/>
              <a:t>Hard light in direct sunlight</a:t>
            </a:r>
          </a:p>
        </p:txBody>
      </p:sp>
      <p:pic>
        <p:nvPicPr>
          <p:cNvPr id="25605" name="Picture 12" descr="soft hard light"/>
          <p:cNvPicPr>
            <a:picLocks noChangeAspect="1" noChangeArrowheads="1"/>
          </p:cNvPicPr>
          <p:nvPr>
            <p:ph sz="half" idx="2"/>
          </p:nvPr>
        </p:nvPicPr>
        <p:blipFill>
          <a:blip r:embed="rId2"/>
          <a:srcRect/>
          <a:stretch>
            <a:fillRect/>
          </a:stretch>
        </p:blipFill>
        <p:spPr>
          <a:xfrm>
            <a:off x="2195513" y="3357563"/>
            <a:ext cx="4752975" cy="3168650"/>
          </a:xfrm>
          <a:noFill/>
        </p:spPr>
      </p:pic>
      <p:sp>
        <p:nvSpPr>
          <p:cNvPr id="25606" name="Line 17"/>
          <p:cNvSpPr>
            <a:spLocks noChangeShapeType="1"/>
          </p:cNvSpPr>
          <p:nvPr/>
        </p:nvSpPr>
        <p:spPr bwMode="auto">
          <a:xfrm>
            <a:off x="1692275" y="4149725"/>
            <a:ext cx="1655763" cy="792163"/>
          </a:xfrm>
          <a:prstGeom prst="line">
            <a:avLst/>
          </a:prstGeom>
          <a:noFill/>
          <a:ln w="25400">
            <a:solidFill>
              <a:srgbClr val="FF0000"/>
            </a:solidFill>
            <a:round/>
            <a:headEnd/>
            <a:tailEnd type="triangle" w="lg" len="lg"/>
          </a:ln>
        </p:spPr>
        <p:txBody>
          <a:bodyPr/>
          <a:lstStyle/>
          <a:p>
            <a:endParaRPr lang="en-US"/>
          </a:p>
        </p:txBody>
      </p:sp>
      <p:sp>
        <p:nvSpPr>
          <p:cNvPr id="25607" name="Line 18"/>
          <p:cNvSpPr>
            <a:spLocks noChangeShapeType="1"/>
          </p:cNvSpPr>
          <p:nvPr/>
        </p:nvSpPr>
        <p:spPr bwMode="auto">
          <a:xfrm flipH="1">
            <a:off x="6372225" y="4005263"/>
            <a:ext cx="863600" cy="1223962"/>
          </a:xfrm>
          <a:prstGeom prst="line">
            <a:avLst/>
          </a:prstGeom>
          <a:noFill/>
          <a:ln w="25400">
            <a:solidFill>
              <a:srgbClr val="FF0000"/>
            </a:solidFill>
            <a:round/>
            <a:headEnd/>
            <a:tailEnd type="triangle" w="lg" len="lg"/>
          </a:ln>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studio light 5"/>
          <p:cNvPicPr>
            <a:picLocks noChangeAspect="1" noChangeArrowheads="1"/>
          </p:cNvPicPr>
          <p:nvPr/>
        </p:nvPicPr>
        <p:blipFill>
          <a:blip r:embed="rId2"/>
          <a:srcRect/>
          <a:stretch>
            <a:fillRect/>
          </a:stretch>
        </p:blipFill>
        <p:spPr bwMode="auto">
          <a:xfrm>
            <a:off x="395288" y="620713"/>
            <a:ext cx="4032250" cy="3024187"/>
          </a:xfrm>
          <a:prstGeom prst="rect">
            <a:avLst/>
          </a:prstGeom>
          <a:noFill/>
          <a:ln w="9525">
            <a:noFill/>
            <a:miter lim="800000"/>
            <a:headEnd/>
            <a:tailEnd/>
          </a:ln>
        </p:spPr>
      </p:pic>
      <p:pic>
        <p:nvPicPr>
          <p:cNvPr id="26627" name="Picture 4" descr="studio light 8"/>
          <p:cNvPicPr>
            <a:picLocks noChangeAspect="1" noChangeArrowheads="1"/>
          </p:cNvPicPr>
          <p:nvPr/>
        </p:nvPicPr>
        <p:blipFill>
          <a:blip r:embed="rId3"/>
          <a:srcRect/>
          <a:stretch>
            <a:fillRect/>
          </a:stretch>
        </p:blipFill>
        <p:spPr bwMode="auto">
          <a:xfrm>
            <a:off x="4643438" y="3284538"/>
            <a:ext cx="4102100" cy="3076575"/>
          </a:xfrm>
          <a:prstGeom prst="rect">
            <a:avLst/>
          </a:prstGeom>
          <a:noFill/>
          <a:ln w="9525">
            <a:noFill/>
            <a:miter lim="800000"/>
            <a:headEnd/>
            <a:tailEnd/>
          </a:ln>
        </p:spPr>
      </p:pic>
      <p:sp>
        <p:nvSpPr>
          <p:cNvPr id="26628" name="Text Box 5"/>
          <p:cNvSpPr txBox="1">
            <a:spLocks noChangeArrowheads="1"/>
          </p:cNvSpPr>
          <p:nvPr/>
        </p:nvSpPr>
        <p:spPr bwMode="auto">
          <a:xfrm>
            <a:off x="4500563" y="836613"/>
            <a:ext cx="3527425" cy="915987"/>
          </a:xfrm>
          <a:prstGeom prst="rect">
            <a:avLst/>
          </a:prstGeom>
          <a:noFill/>
          <a:ln w="9525">
            <a:noFill/>
            <a:miter lim="800000"/>
            <a:headEnd/>
            <a:tailEnd/>
          </a:ln>
        </p:spPr>
        <p:txBody>
          <a:bodyPr>
            <a:spAutoFit/>
          </a:bodyPr>
          <a:lstStyle/>
          <a:p>
            <a:pPr>
              <a:spcBef>
                <a:spcPct val="50000"/>
              </a:spcBef>
            </a:pPr>
            <a:r>
              <a:rPr lang="en-GB"/>
              <a:t>Soft light in the studio is obtained by using a flash with a large </a:t>
            </a:r>
            <a:r>
              <a:rPr lang="en-GB" b="1" i="1"/>
              <a:t>Softbox</a:t>
            </a:r>
          </a:p>
        </p:txBody>
      </p:sp>
      <p:sp>
        <p:nvSpPr>
          <p:cNvPr id="26629" name="Text Box 6"/>
          <p:cNvSpPr txBox="1">
            <a:spLocks noChangeArrowheads="1"/>
          </p:cNvSpPr>
          <p:nvPr/>
        </p:nvSpPr>
        <p:spPr bwMode="auto">
          <a:xfrm>
            <a:off x="1331913" y="5300663"/>
            <a:ext cx="2881312" cy="915987"/>
          </a:xfrm>
          <a:prstGeom prst="rect">
            <a:avLst/>
          </a:prstGeom>
          <a:noFill/>
          <a:ln w="9525">
            <a:noFill/>
            <a:miter lim="800000"/>
            <a:headEnd/>
            <a:tailEnd/>
          </a:ln>
        </p:spPr>
        <p:txBody>
          <a:bodyPr>
            <a:spAutoFit/>
          </a:bodyPr>
          <a:lstStyle/>
          <a:p>
            <a:pPr>
              <a:spcBef>
                <a:spcPct val="50000"/>
              </a:spcBef>
            </a:pPr>
            <a:r>
              <a:rPr lang="en-GB"/>
              <a:t>Hard light in the studio is obtained using a flash with a small reflector</a:t>
            </a:r>
          </a:p>
        </p:txBody>
      </p:sp>
      <p:sp>
        <p:nvSpPr>
          <p:cNvPr id="26630" name="Line 7"/>
          <p:cNvSpPr>
            <a:spLocks noChangeShapeType="1"/>
          </p:cNvSpPr>
          <p:nvPr/>
        </p:nvSpPr>
        <p:spPr bwMode="auto">
          <a:xfrm flipH="1">
            <a:off x="1908175" y="1773238"/>
            <a:ext cx="2951163" cy="935037"/>
          </a:xfrm>
          <a:prstGeom prst="line">
            <a:avLst/>
          </a:prstGeom>
          <a:noFill/>
          <a:ln w="25400">
            <a:solidFill>
              <a:srgbClr val="FF0000"/>
            </a:solidFill>
            <a:round/>
            <a:headEnd/>
            <a:tailEnd type="triangle" w="lg" len="lg"/>
          </a:ln>
        </p:spPr>
        <p:txBody>
          <a:bodyPr/>
          <a:lstStyle/>
          <a:p>
            <a:endParaRPr lang="en-US"/>
          </a:p>
        </p:txBody>
      </p:sp>
      <p:sp>
        <p:nvSpPr>
          <p:cNvPr id="26631" name="Line 8"/>
          <p:cNvSpPr>
            <a:spLocks noChangeShapeType="1"/>
          </p:cNvSpPr>
          <p:nvPr/>
        </p:nvSpPr>
        <p:spPr bwMode="auto">
          <a:xfrm flipV="1">
            <a:off x="4211638" y="5516563"/>
            <a:ext cx="1368425" cy="288925"/>
          </a:xfrm>
          <a:prstGeom prst="line">
            <a:avLst/>
          </a:prstGeom>
          <a:noFill/>
          <a:ln w="25400">
            <a:solidFill>
              <a:srgbClr val="FF0000"/>
            </a:solidFill>
            <a:round/>
            <a:headEnd/>
            <a:tailEnd type="triangle" w="lg" len="lg"/>
          </a:ln>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Hard Light"/>
          <p:cNvPicPr>
            <a:picLocks noChangeAspect="1" noChangeArrowheads="1"/>
          </p:cNvPicPr>
          <p:nvPr/>
        </p:nvPicPr>
        <p:blipFill>
          <a:blip r:embed="rId2"/>
          <a:srcRect/>
          <a:stretch>
            <a:fillRect/>
          </a:stretch>
        </p:blipFill>
        <p:spPr bwMode="auto">
          <a:xfrm>
            <a:off x="5116513" y="1125538"/>
            <a:ext cx="2778125" cy="3887787"/>
          </a:xfrm>
          <a:prstGeom prst="rect">
            <a:avLst/>
          </a:prstGeom>
          <a:noFill/>
          <a:ln w="9525">
            <a:noFill/>
            <a:miter lim="800000"/>
            <a:headEnd/>
            <a:tailEnd/>
          </a:ln>
        </p:spPr>
      </p:pic>
      <p:pic>
        <p:nvPicPr>
          <p:cNvPr id="27651" name="Picture 5" descr="Soft Light"/>
          <p:cNvPicPr>
            <a:picLocks noChangeAspect="1" noChangeArrowheads="1"/>
          </p:cNvPicPr>
          <p:nvPr/>
        </p:nvPicPr>
        <p:blipFill>
          <a:blip r:embed="rId3"/>
          <a:srcRect/>
          <a:stretch>
            <a:fillRect/>
          </a:stretch>
        </p:blipFill>
        <p:spPr bwMode="auto">
          <a:xfrm>
            <a:off x="1187450" y="1125538"/>
            <a:ext cx="2774950" cy="3887787"/>
          </a:xfrm>
          <a:prstGeom prst="rect">
            <a:avLst/>
          </a:prstGeom>
          <a:noFill/>
          <a:ln w="9525">
            <a:noFill/>
            <a:miter lim="800000"/>
            <a:headEnd/>
            <a:tailEnd/>
          </a:ln>
        </p:spPr>
      </p:pic>
      <p:sp>
        <p:nvSpPr>
          <p:cNvPr id="27652" name="Text Box 6"/>
          <p:cNvSpPr txBox="1">
            <a:spLocks noChangeArrowheads="1"/>
          </p:cNvSpPr>
          <p:nvPr/>
        </p:nvSpPr>
        <p:spPr bwMode="auto">
          <a:xfrm>
            <a:off x="1187450" y="404813"/>
            <a:ext cx="6697663" cy="457200"/>
          </a:xfrm>
          <a:prstGeom prst="rect">
            <a:avLst/>
          </a:prstGeom>
          <a:noFill/>
          <a:ln w="9525">
            <a:noFill/>
            <a:miter lim="800000"/>
            <a:headEnd/>
            <a:tailEnd/>
          </a:ln>
        </p:spPr>
        <p:txBody>
          <a:bodyPr>
            <a:spAutoFit/>
          </a:bodyPr>
          <a:lstStyle/>
          <a:p>
            <a:pPr algn="ctr">
              <a:spcBef>
                <a:spcPct val="50000"/>
              </a:spcBef>
            </a:pPr>
            <a:r>
              <a:rPr lang="en-GB" sz="2400" b="1"/>
              <a:t>Hard &amp; Soft Light &amp; Surface Texture</a:t>
            </a:r>
          </a:p>
        </p:txBody>
      </p:sp>
      <p:sp>
        <p:nvSpPr>
          <p:cNvPr id="27653" name="Text Box 7"/>
          <p:cNvSpPr txBox="1">
            <a:spLocks noChangeArrowheads="1"/>
          </p:cNvSpPr>
          <p:nvPr/>
        </p:nvSpPr>
        <p:spPr bwMode="auto">
          <a:xfrm>
            <a:off x="1116013" y="5445125"/>
            <a:ext cx="6911975" cy="915988"/>
          </a:xfrm>
          <a:prstGeom prst="rect">
            <a:avLst/>
          </a:prstGeom>
          <a:noFill/>
          <a:ln w="9525">
            <a:noFill/>
            <a:miter lim="800000"/>
            <a:headEnd/>
            <a:tailEnd/>
          </a:ln>
        </p:spPr>
        <p:txBody>
          <a:bodyPr>
            <a:spAutoFit/>
          </a:bodyPr>
          <a:lstStyle/>
          <a:p>
            <a:pPr>
              <a:spcBef>
                <a:spcPct val="50000"/>
              </a:spcBef>
            </a:pPr>
            <a:r>
              <a:rPr lang="en-GB"/>
              <a:t>Soft light tends to </a:t>
            </a:r>
            <a:r>
              <a:rPr lang="en-GB" b="1"/>
              <a:t>flatten or hide surface texture</a:t>
            </a:r>
            <a:r>
              <a:rPr lang="en-GB"/>
              <a:t>, while hard light because of its more uni-directional character tends to </a:t>
            </a:r>
            <a:r>
              <a:rPr lang="en-GB" b="1"/>
              <a:t>emphasise surface texture.</a:t>
            </a:r>
          </a:p>
        </p:txBody>
      </p:sp>
      <p:sp>
        <p:nvSpPr>
          <p:cNvPr id="27654" name="Text Box 8"/>
          <p:cNvSpPr txBox="1">
            <a:spLocks noChangeArrowheads="1"/>
          </p:cNvSpPr>
          <p:nvPr/>
        </p:nvSpPr>
        <p:spPr bwMode="auto">
          <a:xfrm>
            <a:off x="1187450" y="5013325"/>
            <a:ext cx="2808288" cy="244475"/>
          </a:xfrm>
          <a:prstGeom prst="rect">
            <a:avLst/>
          </a:prstGeom>
          <a:noFill/>
          <a:ln w="9525">
            <a:noFill/>
            <a:miter lim="800000"/>
            <a:headEnd/>
            <a:tailEnd/>
          </a:ln>
        </p:spPr>
        <p:txBody>
          <a:bodyPr>
            <a:spAutoFit/>
          </a:bodyPr>
          <a:lstStyle/>
          <a:p>
            <a:pPr algn="ctr">
              <a:spcBef>
                <a:spcPct val="50000"/>
              </a:spcBef>
            </a:pPr>
            <a:r>
              <a:rPr lang="en-GB" sz="1000"/>
              <a:t>Soft Light</a:t>
            </a:r>
          </a:p>
        </p:txBody>
      </p:sp>
      <p:sp>
        <p:nvSpPr>
          <p:cNvPr id="27655" name="Rectangle 9"/>
          <p:cNvSpPr>
            <a:spLocks noChangeArrowheads="1"/>
          </p:cNvSpPr>
          <p:nvPr/>
        </p:nvSpPr>
        <p:spPr bwMode="auto">
          <a:xfrm>
            <a:off x="6011863" y="5013325"/>
            <a:ext cx="766762" cy="244475"/>
          </a:xfrm>
          <a:prstGeom prst="rect">
            <a:avLst/>
          </a:prstGeom>
          <a:noFill/>
          <a:ln w="9525">
            <a:noFill/>
            <a:miter lim="800000"/>
            <a:headEnd/>
            <a:tailEnd/>
          </a:ln>
        </p:spPr>
        <p:txBody>
          <a:bodyPr wrap="none">
            <a:spAutoFit/>
          </a:bodyPr>
          <a:lstStyle/>
          <a:p>
            <a:r>
              <a:rPr lang="en-GB" sz="1000"/>
              <a:t>Hard Light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rves irving penn"/>
          <p:cNvPicPr>
            <a:picLocks noChangeAspect="1" noChangeArrowheads="1"/>
          </p:cNvPicPr>
          <p:nvPr/>
        </p:nvPicPr>
        <p:blipFill>
          <a:blip r:embed="rId2"/>
          <a:srcRect/>
          <a:stretch>
            <a:fillRect/>
          </a:stretch>
        </p:blipFill>
        <p:spPr bwMode="auto">
          <a:xfrm>
            <a:off x="539750" y="476250"/>
            <a:ext cx="5472113" cy="5257800"/>
          </a:xfrm>
          <a:prstGeom prst="rect">
            <a:avLst/>
          </a:prstGeom>
          <a:noFill/>
          <a:ln w="9525">
            <a:noFill/>
            <a:miter lim="800000"/>
            <a:headEnd/>
            <a:tailEnd/>
          </a:ln>
        </p:spPr>
      </p:pic>
      <p:sp>
        <p:nvSpPr>
          <p:cNvPr id="28675" name="Text Box 3"/>
          <p:cNvSpPr txBox="1">
            <a:spLocks noChangeArrowheads="1"/>
          </p:cNvSpPr>
          <p:nvPr/>
        </p:nvSpPr>
        <p:spPr bwMode="auto">
          <a:xfrm>
            <a:off x="900113" y="5734050"/>
            <a:ext cx="4464050" cy="366713"/>
          </a:xfrm>
          <a:prstGeom prst="rect">
            <a:avLst/>
          </a:prstGeom>
          <a:noFill/>
          <a:ln w="9525">
            <a:noFill/>
            <a:miter lim="800000"/>
            <a:headEnd/>
            <a:tailEnd/>
          </a:ln>
        </p:spPr>
        <p:txBody>
          <a:bodyPr>
            <a:spAutoFit/>
          </a:bodyPr>
          <a:lstStyle/>
          <a:p>
            <a:pPr algn="ctr">
              <a:spcBef>
                <a:spcPct val="50000"/>
              </a:spcBef>
            </a:pPr>
            <a:r>
              <a:rPr lang="en-GB"/>
              <a:t>Irving Penn, </a:t>
            </a:r>
            <a:r>
              <a:rPr lang="en-GB" i="1"/>
              <a:t>Pablo Picasso</a:t>
            </a:r>
          </a:p>
        </p:txBody>
      </p:sp>
      <p:sp>
        <p:nvSpPr>
          <p:cNvPr id="28676" name="Text Box 4"/>
          <p:cNvSpPr txBox="1">
            <a:spLocks noChangeArrowheads="1"/>
          </p:cNvSpPr>
          <p:nvPr/>
        </p:nvSpPr>
        <p:spPr bwMode="auto">
          <a:xfrm>
            <a:off x="6300788" y="981075"/>
            <a:ext cx="2303462" cy="2724150"/>
          </a:xfrm>
          <a:prstGeom prst="rect">
            <a:avLst/>
          </a:prstGeom>
          <a:noFill/>
          <a:ln w="9525">
            <a:noFill/>
            <a:miter lim="800000"/>
            <a:headEnd/>
            <a:tailEnd/>
          </a:ln>
        </p:spPr>
        <p:txBody>
          <a:bodyPr>
            <a:spAutoFit/>
          </a:bodyPr>
          <a:lstStyle/>
          <a:p>
            <a:pPr>
              <a:spcBef>
                <a:spcPct val="50000"/>
              </a:spcBef>
            </a:pPr>
            <a:r>
              <a:rPr lang="en-GB"/>
              <a:t>The photographer Irving Penn wanted to show the lined textured face of the artist (Pablo Picasso). </a:t>
            </a:r>
          </a:p>
          <a:p>
            <a:pPr>
              <a:spcBef>
                <a:spcPct val="50000"/>
              </a:spcBef>
            </a:pPr>
            <a:r>
              <a:rPr lang="en-GB"/>
              <a:t>Penn therefore used a fairly hard light source.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1476375" y="6165850"/>
            <a:ext cx="1871663" cy="274638"/>
          </a:xfrm>
          <a:prstGeom prst="rect">
            <a:avLst/>
          </a:prstGeom>
          <a:noFill/>
          <a:ln w="9525">
            <a:noFill/>
            <a:miter lim="800000"/>
            <a:headEnd/>
            <a:tailEnd/>
          </a:ln>
        </p:spPr>
        <p:txBody>
          <a:bodyPr>
            <a:spAutoFit/>
          </a:bodyPr>
          <a:lstStyle/>
          <a:p>
            <a:pPr algn="ctr">
              <a:spcBef>
                <a:spcPct val="50000"/>
              </a:spcBef>
            </a:pPr>
            <a:r>
              <a:rPr lang="en-GB" sz="1200"/>
              <a:t>Chris Monaghan</a:t>
            </a:r>
          </a:p>
        </p:txBody>
      </p:sp>
      <p:sp>
        <p:nvSpPr>
          <p:cNvPr id="29699" name="Text Box 5"/>
          <p:cNvSpPr txBox="1">
            <a:spLocks noChangeArrowheads="1"/>
          </p:cNvSpPr>
          <p:nvPr/>
        </p:nvSpPr>
        <p:spPr bwMode="auto">
          <a:xfrm>
            <a:off x="4500563" y="549275"/>
            <a:ext cx="4248150" cy="5632450"/>
          </a:xfrm>
          <a:prstGeom prst="rect">
            <a:avLst/>
          </a:prstGeom>
          <a:noFill/>
          <a:ln w="9525">
            <a:noFill/>
            <a:miter lim="800000"/>
            <a:headEnd/>
            <a:tailEnd/>
          </a:ln>
        </p:spPr>
        <p:txBody>
          <a:bodyPr>
            <a:spAutoFit/>
          </a:bodyPr>
          <a:lstStyle/>
          <a:p>
            <a:pPr>
              <a:spcBef>
                <a:spcPct val="50000"/>
              </a:spcBef>
            </a:pPr>
            <a:r>
              <a:rPr lang="en-GB"/>
              <a:t>Female skin is generally thought to look more flattering without emphasising the texture (spots, lines, blemishes etc).</a:t>
            </a:r>
          </a:p>
          <a:p>
            <a:pPr>
              <a:spcBef>
                <a:spcPct val="50000"/>
              </a:spcBef>
            </a:pPr>
            <a:r>
              <a:rPr lang="en-GB"/>
              <a:t>The photographer here has used a </a:t>
            </a:r>
            <a:r>
              <a:rPr lang="en-GB" b="1"/>
              <a:t>large softbox</a:t>
            </a:r>
            <a:r>
              <a:rPr lang="en-GB"/>
              <a:t> to give flattering soft light.</a:t>
            </a:r>
          </a:p>
          <a:p>
            <a:pPr>
              <a:spcBef>
                <a:spcPct val="50000"/>
              </a:spcBef>
            </a:pPr>
            <a:r>
              <a:rPr lang="en-GB"/>
              <a:t>Soft light comes from large light sources and so hits the subject at many angles. This means that the light manages to get into all the little wrinkles and creases of the skin without causing shadows which would emphasise such skin blemishes.</a:t>
            </a:r>
          </a:p>
          <a:p>
            <a:pPr>
              <a:spcBef>
                <a:spcPct val="50000"/>
              </a:spcBef>
            </a:pPr>
            <a:endParaRPr lang="en-GB"/>
          </a:p>
          <a:p>
            <a:pPr>
              <a:spcBef>
                <a:spcPct val="50000"/>
              </a:spcBef>
            </a:pPr>
            <a:endParaRPr lang="en-GB"/>
          </a:p>
          <a:p>
            <a:pPr>
              <a:spcBef>
                <a:spcPct val="50000"/>
              </a:spcBef>
            </a:pPr>
            <a:endParaRPr lang="en-GB"/>
          </a:p>
          <a:p>
            <a:pPr>
              <a:spcBef>
                <a:spcPct val="50000"/>
              </a:spcBef>
            </a:pPr>
            <a:endParaRPr lang="en-GB"/>
          </a:p>
        </p:txBody>
      </p:sp>
      <p:pic>
        <p:nvPicPr>
          <p:cNvPr id="29700" name="Picture 7" descr="10532-089 c"/>
          <p:cNvPicPr>
            <a:picLocks noChangeAspect="1" noChangeArrowheads="1"/>
          </p:cNvPicPr>
          <p:nvPr/>
        </p:nvPicPr>
        <p:blipFill>
          <a:blip r:embed="rId2"/>
          <a:srcRect/>
          <a:stretch>
            <a:fillRect/>
          </a:stretch>
        </p:blipFill>
        <p:spPr bwMode="auto">
          <a:xfrm>
            <a:off x="684213" y="620713"/>
            <a:ext cx="3683000" cy="5545137"/>
          </a:xfrm>
          <a:prstGeom prst="rect">
            <a:avLst/>
          </a:prstGeom>
          <a:noFill/>
          <a:ln w="9525">
            <a:noFill/>
            <a:miter lim="800000"/>
            <a:headEnd/>
            <a:tailEnd/>
          </a:ln>
        </p:spPr>
      </p:pic>
      <p:pic>
        <p:nvPicPr>
          <p:cNvPr id="29701" name="Picture 8" descr="soft light wrinkles"/>
          <p:cNvPicPr>
            <a:picLocks noChangeAspect="1" noChangeArrowheads="1"/>
          </p:cNvPicPr>
          <p:nvPr/>
        </p:nvPicPr>
        <p:blipFill>
          <a:blip r:embed="rId3"/>
          <a:srcRect/>
          <a:stretch>
            <a:fillRect/>
          </a:stretch>
        </p:blipFill>
        <p:spPr bwMode="auto">
          <a:xfrm>
            <a:off x="5148263" y="4508500"/>
            <a:ext cx="2879725" cy="2078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richard_avedon 12"/>
          <p:cNvPicPr>
            <a:picLocks noChangeAspect="1" noChangeArrowheads="1"/>
          </p:cNvPicPr>
          <p:nvPr/>
        </p:nvPicPr>
        <p:blipFill>
          <a:blip r:embed="rId2"/>
          <a:srcRect/>
          <a:stretch>
            <a:fillRect/>
          </a:stretch>
        </p:blipFill>
        <p:spPr bwMode="auto">
          <a:xfrm>
            <a:off x="539750" y="333375"/>
            <a:ext cx="3254375" cy="3527425"/>
          </a:xfrm>
          <a:prstGeom prst="rect">
            <a:avLst/>
          </a:prstGeom>
          <a:noFill/>
          <a:ln w="9525">
            <a:noFill/>
            <a:miter lim="800000"/>
            <a:headEnd/>
            <a:tailEnd/>
          </a:ln>
        </p:spPr>
      </p:pic>
      <p:sp>
        <p:nvSpPr>
          <p:cNvPr id="30723" name="Text Box 3"/>
          <p:cNvSpPr txBox="1">
            <a:spLocks noChangeArrowheads="1"/>
          </p:cNvSpPr>
          <p:nvPr/>
        </p:nvSpPr>
        <p:spPr bwMode="auto">
          <a:xfrm>
            <a:off x="539750" y="3860800"/>
            <a:ext cx="3455988" cy="1374775"/>
          </a:xfrm>
          <a:prstGeom prst="rect">
            <a:avLst/>
          </a:prstGeom>
          <a:noFill/>
          <a:ln w="9525">
            <a:noFill/>
            <a:miter lim="800000"/>
            <a:headEnd/>
            <a:tailEnd/>
          </a:ln>
        </p:spPr>
        <p:txBody>
          <a:bodyPr>
            <a:spAutoFit/>
          </a:bodyPr>
          <a:lstStyle/>
          <a:p>
            <a:pPr algn="ctr">
              <a:spcBef>
                <a:spcPct val="50000"/>
              </a:spcBef>
            </a:pPr>
            <a:r>
              <a:rPr lang="en-GB" sz="1200"/>
              <a:t>Richard Avedon</a:t>
            </a:r>
          </a:p>
          <a:p>
            <a:pPr>
              <a:spcBef>
                <a:spcPct val="50000"/>
              </a:spcBef>
            </a:pPr>
            <a:r>
              <a:rPr lang="en-GB" sz="1600"/>
              <a:t>Lit with hard light – but actress Liz Taylor had excellent skin (and had good make-up on) so that few blemishes show.</a:t>
            </a:r>
          </a:p>
        </p:txBody>
      </p:sp>
      <p:pic>
        <p:nvPicPr>
          <p:cNvPr id="30724" name="Picture 4" descr="Nan goldin 4"/>
          <p:cNvPicPr>
            <a:picLocks noChangeAspect="1" noChangeArrowheads="1"/>
          </p:cNvPicPr>
          <p:nvPr/>
        </p:nvPicPr>
        <p:blipFill>
          <a:blip r:embed="rId3"/>
          <a:srcRect/>
          <a:stretch>
            <a:fillRect/>
          </a:stretch>
        </p:blipFill>
        <p:spPr bwMode="auto">
          <a:xfrm>
            <a:off x="4140200" y="2133600"/>
            <a:ext cx="4268788" cy="2903538"/>
          </a:xfrm>
          <a:prstGeom prst="rect">
            <a:avLst/>
          </a:prstGeom>
          <a:noFill/>
          <a:ln w="9525">
            <a:noFill/>
            <a:miter lim="800000"/>
            <a:headEnd/>
            <a:tailEnd/>
          </a:ln>
        </p:spPr>
      </p:pic>
      <p:sp>
        <p:nvSpPr>
          <p:cNvPr id="30725" name="Text Box 5"/>
          <p:cNvSpPr txBox="1">
            <a:spLocks noChangeArrowheads="1"/>
          </p:cNvSpPr>
          <p:nvPr/>
        </p:nvSpPr>
        <p:spPr bwMode="auto">
          <a:xfrm>
            <a:off x="4859338" y="5084763"/>
            <a:ext cx="3095625" cy="274637"/>
          </a:xfrm>
          <a:prstGeom prst="rect">
            <a:avLst/>
          </a:prstGeom>
          <a:noFill/>
          <a:ln w="9525">
            <a:noFill/>
            <a:miter lim="800000"/>
            <a:headEnd/>
            <a:tailEnd/>
          </a:ln>
        </p:spPr>
        <p:txBody>
          <a:bodyPr>
            <a:spAutoFit/>
          </a:bodyPr>
          <a:lstStyle/>
          <a:p>
            <a:pPr algn="ctr">
              <a:spcBef>
                <a:spcPct val="50000"/>
              </a:spcBef>
            </a:pPr>
            <a:r>
              <a:rPr lang="en-GB" sz="1200"/>
              <a:t>Nan Goldin</a:t>
            </a:r>
          </a:p>
        </p:txBody>
      </p:sp>
      <p:sp>
        <p:nvSpPr>
          <p:cNvPr id="30726" name="Text Box 6"/>
          <p:cNvSpPr txBox="1">
            <a:spLocks noChangeArrowheads="1"/>
          </p:cNvSpPr>
          <p:nvPr/>
        </p:nvSpPr>
        <p:spPr bwMode="auto">
          <a:xfrm>
            <a:off x="3059113" y="5445125"/>
            <a:ext cx="5834062" cy="641350"/>
          </a:xfrm>
          <a:prstGeom prst="rect">
            <a:avLst/>
          </a:prstGeom>
          <a:noFill/>
          <a:ln w="9525">
            <a:noFill/>
            <a:miter lim="800000"/>
            <a:headEnd/>
            <a:tailEnd/>
          </a:ln>
        </p:spPr>
        <p:txBody>
          <a:bodyPr>
            <a:spAutoFit/>
          </a:bodyPr>
          <a:lstStyle/>
          <a:p>
            <a:pPr>
              <a:spcBef>
                <a:spcPct val="50000"/>
              </a:spcBef>
            </a:pPr>
            <a:r>
              <a:rPr lang="en-GB"/>
              <a:t>Where might you find lighting with a green tint like this? How does this help us understand what is going 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9" descr="st Catherine of Alexandria 1508"/>
          <p:cNvPicPr>
            <a:picLocks noChangeAspect="1" noChangeArrowheads="1"/>
          </p:cNvPicPr>
          <p:nvPr/>
        </p:nvPicPr>
        <p:blipFill>
          <a:blip r:embed="rId2"/>
          <a:srcRect/>
          <a:stretch>
            <a:fillRect/>
          </a:stretch>
        </p:blipFill>
        <p:spPr bwMode="auto">
          <a:xfrm>
            <a:off x="1258888" y="476250"/>
            <a:ext cx="4292600" cy="5832475"/>
          </a:xfrm>
          <a:prstGeom prst="rect">
            <a:avLst/>
          </a:prstGeom>
          <a:noFill/>
          <a:ln w="9525">
            <a:noFill/>
            <a:miter lim="800000"/>
            <a:headEnd/>
            <a:tailEnd/>
          </a:ln>
        </p:spPr>
      </p:pic>
      <p:sp>
        <p:nvSpPr>
          <p:cNvPr id="4099" name="Text Box 10"/>
          <p:cNvSpPr txBox="1">
            <a:spLocks noChangeArrowheads="1"/>
          </p:cNvSpPr>
          <p:nvPr/>
        </p:nvSpPr>
        <p:spPr bwMode="auto">
          <a:xfrm>
            <a:off x="5580063" y="5805488"/>
            <a:ext cx="2879725" cy="517525"/>
          </a:xfrm>
          <a:prstGeom prst="rect">
            <a:avLst/>
          </a:prstGeom>
          <a:noFill/>
          <a:ln w="9525">
            <a:noFill/>
            <a:miter lim="800000"/>
            <a:headEnd/>
            <a:tailEnd/>
          </a:ln>
        </p:spPr>
        <p:txBody>
          <a:bodyPr>
            <a:spAutoFit/>
          </a:bodyPr>
          <a:lstStyle/>
          <a:p>
            <a:pPr>
              <a:spcBef>
                <a:spcPct val="50000"/>
              </a:spcBef>
            </a:pPr>
            <a:r>
              <a:rPr lang="en-GB" sz="1400"/>
              <a:t>Raphael, </a:t>
            </a:r>
            <a:r>
              <a:rPr lang="en-GB" sz="1400" i="1"/>
              <a:t>St Catherine of Alexandria</a:t>
            </a:r>
            <a:r>
              <a:rPr lang="en-GB" sz="1400"/>
              <a:t>, 1508</a:t>
            </a:r>
          </a:p>
        </p:txBody>
      </p:sp>
      <p:sp>
        <p:nvSpPr>
          <p:cNvPr id="4100" name="Text Box 11"/>
          <p:cNvSpPr txBox="1">
            <a:spLocks noChangeArrowheads="1"/>
          </p:cNvSpPr>
          <p:nvPr/>
        </p:nvSpPr>
        <p:spPr bwMode="auto">
          <a:xfrm>
            <a:off x="5724525" y="692150"/>
            <a:ext cx="3168650" cy="3114675"/>
          </a:xfrm>
          <a:prstGeom prst="rect">
            <a:avLst/>
          </a:prstGeom>
          <a:noFill/>
          <a:ln w="9525">
            <a:noFill/>
            <a:miter lim="800000"/>
            <a:headEnd/>
            <a:tailEnd/>
          </a:ln>
        </p:spPr>
        <p:txBody>
          <a:bodyPr>
            <a:spAutoFit/>
          </a:bodyPr>
          <a:lstStyle/>
          <a:p>
            <a:pPr>
              <a:spcBef>
                <a:spcPct val="50000"/>
              </a:spcBef>
            </a:pPr>
            <a:r>
              <a:rPr lang="en-GB"/>
              <a:t>Artists long ago realised that to make a painting look realistic they needed to reproduce the way that light actually behaved.</a:t>
            </a:r>
          </a:p>
          <a:p>
            <a:pPr>
              <a:spcBef>
                <a:spcPct val="50000"/>
              </a:spcBef>
            </a:pPr>
            <a:endParaRPr lang="en-GB"/>
          </a:p>
          <a:p>
            <a:pPr>
              <a:spcBef>
                <a:spcPct val="50000"/>
              </a:spcBef>
            </a:pPr>
            <a:r>
              <a:rPr lang="en-GB"/>
              <a:t>What is the direction of light in this painting by Raphael? (Where is the light coming from?)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_MG_0022"/>
          <p:cNvPicPr>
            <a:picLocks noChangeAspect="1" noChangeArrowheads="1"/>
          </p:cNvPicPr>
          <p:nvPr/>
        </p:nvPicPr>
        <p:blipFill>
          <a:blip r:embed="rId2"/>
          <a:srcRect/>
          <a:stretch>
            <a:fillRect/>
          </a:stretch>
        </p:blipFill>
        <p:spPr bwMode="auto">
          <a:xfrm>
            <a:off x="3203575" y="692150"/>
            <a:ext cx="2592388" cy="3889375"/>
          </a:xfrm>
          <a:prstGeom prst="rect">
            <a:avLst/>
          </a:prstGeom>
          <a:noFill/>
          <a:ln w="9525">
            <a:noFill/>
            <a:miter lim="800000"/>
            <a:headEnd/>
            <a:tailEnd/>
          </a:ln>
        </p:spPr>
      </p:pic>
      <p:pic>
        <p:nvPicPr>
          <p:cNvPr id="31747" name="Picture 3" descr="_MG_0030"/>
          <p:cNvPicPr>
            <a:picLocks noChangeAspect="1" noChangeArrowheads="1"/>
          </p:cNvPicPr>
          <p:nvPr/>
        </p:nvPicPr>
        <p:blipFill>
          <a:blip r:embed="rId3"/>
          <a:srcRect/>
          <a:stretch>
            <a:fillRect/>
          </a:stretch>
        </p:blipFill>
        <p:spPr bwMode="auto">
          <a:xfrm>
            <a:off x="5940425" y="692150"/>
            <a:ext cx="2592388" cy="3889375"/>
          </a:xfrm>
          <a:prstGeom prst="rect">
            <a:avLst/>
          </a:prstGeom>
          <a:noFill/>
          <a:ln w="9525">
            <a:noFill/>
            <a:miter lim="800000"/>
            <a:headEnd/>
            <a:tailEnd/>
          </a:ln>
        </p:spPr>
      </p:pic>
      <p:pic>
        <p:nvPicPr>
          <p:cNvPr id="31748" name="Picture 4" descr="_MG_0032"/>
          <p:cNvPicPr>
            <a:picLocks noChangeAspect="1" noChangeArrowheads="1"/>
          </p:cNvPicPr>
          <p:nvPr/>
        </p:nvPicPr>
        <p:blipFill>
          <a:blip r:embed="rId4"/>
          <a:srcRect/>
          <a:stretch>
            <a:fillRect/>
          </a:stretch>
        </p:blipFill>
        <p:spPr bwMode="auto">
          <a:xfrm>
            <a:off x="468313" y="692150"/>
            <a:ext cx="2593975" cy="3889375"/>
          </a:xfrm>
          <a:prstGeom prst="rect">
            <a:avLst/>
          </a:prstGeom>
          <a:noFill/>
          <a:ln w="9525">
            <a:noFill/>
            <a:miter lim="800000"/>
            <a:headEnd/>
            <a:tailEnd/>
          </a:ln>
        </p:spPr>
      </p:pic>
      <p:sp>
        <p:nvSpPr>
          <p:cNvPr id="31749" name="Text Box 5"/>
          <p:cNvSpPr txBox="1">
            <a:spLocks noChangeArrowheads="1"/>
          </p:cNvSpPr>
          <p:nvPr/>
        </p:nvSpPr>
        <p:spPr bwMode="auto">
          <a:xfrm>
            <a:off x="1116013" y="4797425"/>
            <a:ext cx="6840537" cy="923925"/>
          </a:xfrm>
          <a:prstGeom prst="rect">
            <a:avLst/>
          </a:prstGeom>
          <a:noFill/>
          <a:ln w="9525">
            <a:noFill/>
            <a:miter lim="800000"/>
            <a:headEnd/>
            <a:tailEnd/>
          </a:ln>
        </p:spPr>
        <p:txBody>
          <a:bodyPr>
            <a:spAutoFit/>
          </a:bodyPr>
          <a:lstStyle/>
          <a:p>
            <a:pPr>
              <a:spcBef>
                <a:spcPct val="50000"/>
              </a:spcBef>
            </a:pPr>
            <a:r>
              <a:rPr lang="en-GB"/>
              <a:t>The directional lighting on these trees plays a vital role in this forest triptych (try to imagine what the images might look like if the lighting was soft and ‘flat’).</a:t>
            </a:r>
          </a:p>
        </p:txBody>
      </p:sp>
      <p:sp>
        <p:nvSpPr>
          <p:cNvPr id="31750" name="Text Box 6"/>
          <p:cNvSpPr txBox="1">
            <a:spLocks noChangeArrowheads="1"/>
          </p:cNvSpPr>
          <p:nvPr/>
        </p:nvSpPr>
        <p:spPr bwMode="auto">
          <a:xfrm>
            <a:off x="2987675" y="6381750"/>
            <a:ext cx="3024188" cy="274638"/>
          </a:xfrm>
          <a:prstGeom prst="rect">
            <a:avLst/>
          </a:prstGeom>
          <a:noFill/>
          <a:ln w="9525">
            <a:noFill/>
            <a:miter lim="800000"/>
            <a:headEnd/>
            <a:tailEnd/>
          </a:ln>
        </p:spPr>
        <p:txBody>
          <a:bodyPr>
            <a:spAutoFit/>
          </a:bodyPr>
          <a:lstStyle/>
          <a:p>
            <a:pPr algn="ctr">
              <a:spcBef>
                <a:spcPct val="50000"/>
              </a:spcBef>
            </a:pPr>
            <a:r>
              <a:rPr lang="en-GB" sz="1200"/>
              <a:t>Chris Monaghan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_MG_7974"/>
          <p:cNvPicPr>
            <a:picLocks noChangeAspect="1" noChangeArrowheads="1"/>
          </p:cNvPicPr>
          <p:nvPr>
            <p:ph sz="half" idx="1"/>
          </p:nvPr>
        </p:nvPicPr>
        <p:blipFill>
          <a:blip r:embed="rId2"/>
          <a:srcRect/>
          <a:stretch>
            <a:fillRect/>
          </a:stretch>
        </p:blipFill>
        <p:spPr>
          <a:xfrm>
            <a:off x="611188" y="476250"/>
            <a:ext cx="4392612" cy="3121025"/>
          </a:xfrm>
          <a:noFill/>
        </p:spPr>
      </p:pic>
      <p:pic>
        <p:nvPicPr>
          <p:cNvPr id="32771" name="Picture 7" descr="Beach20090116_0089"/>
          <p:cNvPicPr>
            <a:picLocks noChangeAspect="1" noChangeArrowheads="1"/>
          </p:cNvPicPr>
          <p:nvPr>
            <p:ph sz="half" idx="2"/>
          </p:nvPr>
        </p:nvPicPr>
        <p:blipFill>
          <a:blip r:embed="rId3"/>
          <a:srcRect/>
          <a:stretch>
            <a:fillRect/>
          </a:stretch>
        </p:blipFill>
        <p:spPr>
          <a:xfrm>
            <a:off x="5124450" y="1341438"/>
            <a:ext cx="3305175" cy="4957762"/>
          </a:xfrm>
          <a:noFill/>
        </p:spPr>
      </p:pic>
      <p:sp>
        <p:nvSpPr>
          <p:cNvPr id="32772" name="Text Box 10"/>
          <p:cNvSpPr txBox="1">
            <a:spLocks noChangeArrowheads="1"/>
          </p:cNvSpPr>
          <p:nvPr/>
        </p:nvSpPr>
        <p:spPr bwMode="auto">
          <a:xfrm>
            <a:off x="900113" y="4149725"/>
            <a:ext cx="3743325" cy="641350"/>
          </a:xfrm>
          <a:prstGeom prst="rect">
            <a:avLst/>
          </a:prstGeom>
          <a:noFill/>
          <a:ln w="9525">
            <a:noFill/>
            <a:miter lim="800000"/>
            <a:headEnd/>
            <a:tailEnd/>
          </a:ln>
        </p:spPr>
        <p:txBody>
          <a:bodyPr>
            <a:spAutoFit/>
          </a:bodyPr>
          <a:lstStyle/>
          <a:p>
            <a:pPr>
              <a:spcBef>
                <a:spcPct val="50000"/>
              </a:spcBef>
            </a:pPr>
            <a:r>
              <a:rPr lang="en-GB"/>
              <a:t>Shooting </a:t>
            </a:r>
            <a:r>
              <a:rPr lang="en-GB" b="1" i="1"/>
              <a:t>into</a:t>
            </a:r>
            <a:r>
              <a:rPr lang="en-GB"/>
              <a:t> the light can create interesting silhouette effects.</a:t>
            </a:r>
          </a:p>
        </p:txBody>
      </p:sp>
      <p:sp>
        <p:nvSpPr>
          <p:cNvPr id="32773" name="Text Box 11"/>
          <p:cNvSpPr txBox="1">
            <a:spLocks noChangeArrowheads="1"/>
          </p:cNvSpPr>
          <p:nvPr/>
        </p:nvSpPr>
        <p:spPr bwMode="auto">
          <a:xfrm>
            <a:off x="2987675" y="6381750"/>
            <a:ext cx="3024188" cy="274638"/>
          </a:xfrm>
          <a:prstGeom prst="rect">
            <a:avLst/>
          </a:prstGeom>
          <a:noFill/>
          <a:ln w="9525">
            <a:noFill/>
            <a:miter lim="800000"/>
            <a:headEnd/>
            <a:tailEnd/>
          </a:ln>
        </p:spPr>
        <p:txBody>
          <a:bodyPr>
            <a:spAutoFit/>
          </a:bodyPr>
          <a:lstStyle/>
          <a:p>
            <a:pPr algn="ctr">
              <a:spcBef>
                <a:spcPct val="50000"/>
              </a:spcBef>
            </a:pPr>
            <a:r>
              <a:rPr lang="en-GB" sz="1200"/>
              <a:t>Chris Monaghan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Philip Lorca di Corcia 1"/>
          <p:cNvPicPr>
            <a:picLocks noChangeAspect="1" noChangeArrowheads="1"/>
          </p:cNvPicPr>
          <p:nvPr>
            <p:ph sz="quarter" idx="1"/>
          </p:nvPr>
        </p:nvPicPr>
        <p:blipFill>
          <a:blip r:embed="rId2"/>
          <a:srcRect/>
          <a:stretch>
            <a:fillRect/>
          </a:stretch>
        </p:blipFill>
        <p:spPr>
          <a:xfrm>
            <a:off x="1619250" y="692150"/>
            <a:ext cx="2736850" cy="2190750"/>
          </a:xfrm>
          <a:noFill/>
        </p:spPr>
      </p:pic>
      <p:pic>
        <p:nvPicPr>
          <p:cNvPr id="33795" name="Picture 6" descr="Philip Lorca di Corcia 3"/>
          <p:cNvPicPr>
            <a:picLocks noChangeAspect="1" noChangeArrowheads="1"/>
          </p:cNvPicPr>
          <p:nvPr>
            <p:ph sz="quarter" idx="2"/>
          </p:nvPr>
        </p:nvPicPr>
        <p:blipFill>
          <a:blip r:embed="rId3"/>
          <a:srcRect/>
          <a:stretch>
            <a:fillRect/>
          </a:stretch>
        </p:blipFill>
        <p:spPr>
          <a:xfrm>
            <a:off x="4643438" y="692150"/>
            <a:ext cx="2759075" cy="2185988"/>
          </a:xfrm>
          <a:noFill/>
        </p:spPr>
      </p:pic>
      <p:pic>
        <p:nvPicPr>
          <p:cNvPr id="33796" name="Picture 9" descr="Philip Lorca di Corcia 2"/>
          <p:cNvPicPr>
            <a:picLocks noChangeAspect="1" noChangeArrowheads="1"/>
          </p:cNvPicPr>
          <p:nvPr>
            <p:ph sz="quarter" idx="3"/>
          </p:nvPr>
        </p:nvPicPr>
        <p:blipFill>
          <a:blip r:embed="rId4"/>
          <a:srcRect/>
          <a:stretch>
            <a:fillRect/>
          </a:stretch>
        </p:blipFill>
        <p:spPr>
          <a:xfrm>
            <a:off x="1619250" y="3141663"/>
            <a:ext cx="2736850" cy="2187575"/>
          </a:xfrm>
          <a:noFill/>
        </p:spPr>
      </p:pic>
      <p:pic>
        <p:nvPicPr>
          <p:cNvPr id="33797" name="Picture 12" descr="Philip Lorca di Corcia 11"/>
          <p:cNvPicPr>
            <a:picLocks noChangeAspect="1" noChangeArrowheads="1"/>
          </p:cNvPicPr>
          <p:nvPr>
            <p:ph sz="quarter" idx="4"/>
          </p:nvPr>
        </p:nvPicPr>
        <p:blipFill>
          <a:blip r:embed="rId5"/>
          <a:srcRect/>
          <a:stretch>
            <a:fillRect/>
          </a:stretch>
        </p:blipFill>
        <p:spPr>
          <a:xfrm>
            <a:off x="4643438" y="3141663"/>
            <a:ext cx="2765425" cy="2187575"/>
          </a:xfrm>
          <a:noFill/>
        </p:spPr>
      </p:pic>
      <p:sp>
        <p:nvSpPr>
          <p:cNvPr id="33798" name="Text Box 15"/>
          <p:cNvSpPr txBox="1">
            <a:spLocks noChangeArrowheads="1"/>
          </p:cNvSpPr>
          <p:nvPr/>
        </p:nvSpPr>
        <p:spPr bwMode="auto">
          <a:xfrm>
            <a:off x="755650" y="5516563"/>
            <a:ext cx="7704138" cy="915987"/>
          </a:xfrm>
          <a:prstGeom prst="rect">
            <a:avLst/>
          </a:prstGeom>
          <a:noFill/>
          <a:ln w="9525">
            <a:noFill/>
            <a:miter lim="800000"/>
            <a:headEnd/>
            <a:tailEnd/>
          </a:ln>
        </p:spPr>
        <p:txBody>
          <a:bodyPr>
            <a:spAutoFit/>
          </a:bodyPr>
          <a:lstStyle/>
          <a:p>
            <a:pPr>
              <a:spcBef>
                <a:spcPct val="50000"/>
              </a:spcBef>
            </a:pPr>
            <a:r>
              <a:rPr lang="en-GB"/>
              <a:t>Photographer Philip Lorca di Corcia produced a series of images of unaware pedestrians as they walked along a busy sidewalk. He used a powerful flash so that the backgrounds became underexposed and dark.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I am your brother"/>
          <p:cNvPicPr>
            <a:picLocks noChangeAspect="1" noChangeArrowheads="1"/>
          </p:cNvPicPr>
          <p:nvPr>
            <p:ph sz="half" idx="1"/>
          </p:nvPr>
        </p:nvPicPr>
        <p:blipFill>
          <a:blip r:embed="rId2"/>
          <a:srcRect/>
          <a:stretch>
            <a:fillRect/>
          </a:stretch>
        </p:blipFill>
        <p:spPr>
          <a:xfrm>
            <a:off x="1187450" y="476250"/>
            <a:ext cx="3246438" cy="4197350"/>
          </a:xfrm>
          <a:noFill/>
        </p:spPr>
      </p:pic>
      <p:pic>
        <p:nvPicPr>
          <p:cNvPr id="34819" name="Picture 6" descr="street woman rake"/>
          <p:cNvPicPr>
            <a:picLocks noChangeAspect="1" noChangeArrowheads="1"/>
          </p:cNvPicPr>
          <p:nvPr>
            <p:ph sz="half" idx="2"/>
          </p:nvPr>
        </p:nvPicPr>
        <p:blipFill>
          <a:blip r:embed="rId3"/>
          <a:srcRect/>
          <a:stretch>
            <a:fillRect/>
          </a:stretch>
        </p:blipFill>
        <p:spPr>
          <a:xfrm>
            <a:off x="4787900" y="476250"/>
            <a:ext cx="3282950" cy="4200525"/>
          </a:xfrm>
          <a:noFill/>
        </p:spPr>
      </p:pic>
      <p:sp>
        <p:nvSpPr>
          <p:cNvPr id="34820" name="Text Box 9"/>
          <p:cNvSpPr txBox="1">
            <a:spLocks noChangeArrowheads="1"/>
          </p:cNvSpPr>
          <p:nvPr/>
        </p:nvSpPr>
        <p:spPr bwMode="auto">
          <a:xfrm>
            <a:off x="1187450" y="5084763"/>
            <a:ext cx="6985000" cy="1200150"/>
          </a:xfrm>
          <a:prstGeom prst="rect">
            <a:avLst/>
          </a:prstGeom>
          <a:noFill/>
          <a:ln w="9525">
            <a:noFill/>
            <a:miter lim="800000"/>
            <a:headEnd/>
            <a:tailEnd/>
          </a:ln>
        </p:spPr>
        <p:txBody>
          <a:bodyPr>
            <a:spAutoFit/>
          </a:bodyPr>
          <a:lstStyle/>
          <a:p>
            <a:pPr>
              <a:spcBef>
                <a:spcPct val="50000"/>
              </a:spcBef>
            </a:pPr>
            <a:r>
              <a:rPr lang="en-GB"/>
              <a:t>Using flash outdoors allows the photographer to control the background exposure, in this case slightly under-exposing the background and helping to draw the viewer’s attention onto the main subject.</a:t>
            </a:r>
          </a:p>
        </p:txBody>
      </p:sp>
      <p:sp>
        <p:nvSpPr>
          <p:cNvPr id="34821" name="Text Box 10"/>
          <p:cNvSpPr txBox="1">
            <a:spLocks noChangeArrowheads="1"/>
          </p:cNvSpPr>
          <p:nvPr/>
        </p:nvSpPr>
        <p:spPr bwMode="auto">
          <a:xfrm>
            <a:off x="2627313" y="4724400"/>
            <a:ext cx="3960812" cy="274638"/>
          </a:xfrm>
          <a:prstGeom prst="rect">
            <a:avLst/>
          </a:prstGeom>
          <a:noFill/>
          <a:ln w="9525">
            <a:noFill/>
            <a:miter lim="800000"/>
            <a:headEnd/>
            <a:tailEnd/>
          </a:ln>
        </p:spPr>
        <p:txBody>
          <a:bodyPr>
            <a:spAutoFit/>
          </a:bodyPr>
          <a:lstStyle/>
          <a:p>
            <a:pPr algn="ctr">
              <a:spcBef>
                <a:spcPct val="50000"/>
              </a:spcBef>
            </a:pPr>
            <a:r>
              <a:rPr lang="en-GB" sz="1200"/>
              <a:t>Chris Monaghan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gregory crewdson 1"/>
          <p:cNvPicPr>
            <a:picLocks noChangeAspect="1" noChangeArrowheads="1"/>
          </p:cNvPicPr>
          <p:nvPr>
            <p:ph sz="half" idx="1"/>
          </p:nvPr>
        </p:nvPicPr>
        <p:blipFill>
          <a:blip r:embed="rId2"/>
          <a:srcRect/>
          <a:stretch>
            <a:fillRect/>
          </a:stretch>
        </p:blipFill>
        <p:spPr>
          <a:xfrm>
            <a:off x="611188" y="620713"/>
            <a:ext cx="3600450" cy="2878137"/>
          </a:xfrm>
          <a:noFill/>
        </p:spPr>
      </p:pic>
      <p:pic>
        <p:nvPicPr>
          <p:cNvPr id="35843" name="Picture 6" descr="gregory crewdson 3"/>
          <p:cNvPicPr>
            <a:picLocks noChangeAspect="1" noChangeArrowheads="1"/>
          </p:cNvPicPr>
          <p:nvPr>
            <p:ph sz="half" idx="2"/>
          </p:nvPr>
        </p:nvPicPr>
        <p:blipFill>
          <a:blip r:embed="rId3"/>
          <a:srcRect/>
          <a:stretch>
            <a:fillRect/>
          </a:stretch>
        </p:blipFill>
        <p:spPr>
          <a:xfrm>
            <a:off x="4427538" y="2781300"/>
            <a:ext cx="4038600" cy="2628900"/>
          </a:xfrm>
          <a:noFill/>
        </p:spPr>
      </p:pic>
      <p:sp>
        <p:nvSpPr>
          <p:cNvPr id="35844" name="Text Box 9"/>
          <p:cNvSpPr txBox="1">
            <a:spLocks noChangeArrowheads="1"/>
          </p:cNvSpPr>
          <p:nvPr/>
        </p:nvSpPr>
        <p:spPr bwMode="auto">
          <a:xfrm>
            <a:off x="539750" y="3933825"/>
            <a:ext cx="3673475" cy="962025"/>
          </a:xfrm>
          <a:prstGeom prst="rect">
            <a:avLst/>
          </a:prstGeom>
          <a:noFill/>
          <a:ln w="9525">
            <a:noFill/>
            <a:miter lim="800000"/>
            <a:headEnd/>
            <a:tailEnd/>
          </a:ln>
        </p:spPr>
        <p:txBody>
          <a:bodyPr>
            <a:spAutoFit/>
          </a:bodyPr>
          <a:lstStyle/>
          <a:p>
            <a:pPr algn="ctr">
              <a:spcBef>
                <a:spcPct val="50000"/>
              </a:spcBef>
            </a:pPr>
            <a:r>
              <a:rPr lang="en-GB" sz="1200"/>
              <a:t>Gregory Crewdson</a:t>
            </a:r>
          </a:p>
          <a:p>
            <a:pPr>
              <a:spcBef>
                <a:spcPct val="50000"/>
              </a:spcBef>
            </a:pPr>
            <a:r>
              <a:rPr lang="en-GB"/>
              <a:t>Crewdson creates elaborately staged film-like sets and lighting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_MG_0041"/>
          <p:cNvPicPr>
            <a:picLocks noChangeAspect="1" noChangeArrowheads="1"/>
          </p:cNvPicPr>
          <p:nvPr>
            <p:ph sz="half" idx="1"/>
          </p:nvPr>
        </p:nvPicPr>
        <p:blipFill>
          <a:blip r:embed="rId2"/>
          <a:srcRect/>
          <a:stretch>
            <a:fillRect/>
          </a:stretch>
        </p:blipFill>
        <p:spPr>
          <a:xfrm>
            <a:off x="684213" y="404813"/>
            <a:ext cx="2560637" cy="3816350"/>
          </a:xfrm>
          <a:noFill/>
        </p:spPr>
      </p:pic>
      <p:pic>
        <p:nvPicPr>
          <p:cNvPr id="36867" name="Picture 12" descr="fashion shot"/>
          <p:cNvPicPr>
            <a:picLocks noChangeAspect="1" noChangeArrowheads="1"/>
          </p:cNvPicPr>
          <p:nvPr>
            <p:ph sz="quarter" idx="2"/>
          </p:nvPr>
        </p:nvPicPr>
        <p:blipFill>
          <a:blip r:embed="rId3"/>
          <a:srcRect/>
          <a:stretch>
            <a:fillRect/>
          </a:stretch>
        </p:blipFill>
        <p:spPr>
          <a:xfrm>
            <a:off x="3492500" y="404813"/>
            <a:ext cx="2401888" cy="2736850"/>
          </a:xfrm>
          <a:noFill/>
        </p:spPr>
      </p:pic>
      <p:sp>
        <p:nvSpPr>
          <p:cNvPr id="36868" name="Text Box 6"/>
          <p:cNvSpPr txBox="1">
            <a:spLocks noChangeArrowheads="1"/>
          </p:cNvSpPr>
          <p:nvPr/>
        </p:nvSpPr>
        <p:spPr bwMode="auto">
          <a:xfrm>
            <a:off x="684213" y="4292600"/>
            <a:ext cx="2592387" cy="1465263"/>
          </a:xfrm>
          <a:prstGeom prst="rect">
            <a:avLst/>
          </a:prstGeom>
          <a:noFill/>
          <a:ln w="9525">
            <a:noFill/>
            <a:miter lim="800000"/>
            <a:headEnd/>
            <a:tailEnd/>
          </a:ln>
        </p:spPr>
        <p:txBody>
          <a:bodyPr>
            <a:spAutoFit/>
          </a:bodyPr>
          <a:lstStyle/>
          <a:p>
            <a:pPr>
              <a:spcBef>
                <a:spcPct val="50000"/>
              </a:spcBef>
            </a:pPr>
            <a:r>
              <a:rPr lang="en-GB"/>
              <a:t>The tiny splashes of orange light formed by the setting sun help make this image just that little more special.</a:t>
            </a:r>
          </a:p>
        </p:txBody>
      </p:sp>
      <p:sp>
        <p:nvSpPr>
          <p:cNvPr id="36869" name="Text Box 7"/>
          <p:cNvSpPr txBox="1">
            <a:spLocks noChangeArrowheads="1"/>
          </p:cNvSpPr>
          <p:nvPr/>
        </p:nvSpPr>
        <p:spPr bwMode="auto">
          <a:xfrm>
            <a:off x="2916238" y="6237288"/>
            <a:ext cx="3024187" cy="274637"/>
          </a:xfrm>
          <a:prstGeom prst="rect">
            <a:avLst/>
          </a:prstGeom>
          <a:noFill/>
          <a:ln w="9525">
            <a:noFill/>
            <a:miter lim="800000"/>
            <a:headEnd/>
            <a:tailEnd/>
          </a:ln>
        </p:spPr>
        <p:txBody>
          <a:bodyPr>
            <a:spAutoFit/>
          </a:bodyPr>
          <a:lstStyle/>
          <a:p>
            <a:pPr algn="ctr">
              <a:spcBef>
                <a:spcPct val="50000"/>
              </a:spcBef>
            </a:pPr>
            <a:r>
              <a:rPr lang="en-GB" sz="1200"/>
              <a:t>Chris Monaghan</a:t>
            </a:r>
          </a:p>
        </p:txBody>
      </p:sp>
      <p:sp>
        <p:nvSpPr>
          <p:cNvPr id="36870" name="Text Box 15"/>
          <p:cNvSpPr txBox="1">
            <a:spLocks noChangeArrowheads="1"/>
          </p:cNvSpPr>
          <p:nvPr/>
        </p:nvSpPr>
        <p:spPr bwMode="auto">
          <a:xfrm>
            <a:off x="6011863" y="404813"/>
            <a:ext cx="2520950" cy="2289175"/>
          </a:xfrm>
          <a:prstGeom prst="rect">
            <a:avLst/>
          </a:prstGeom>
          <a:noFill/>
          <a:ln w="9525">
            <a:noFill/>
            <a:miter lim="800000"/>
            <a:headEnd/>
            <a:tailEnd/>
          </a:ln>
        </p:spPr>
        <p:txBody>
          <a:bodyPr>
            <a:spAutoFit/>
          </a:bodyPr>
          <a:lstStyle/>
          <a:p>
            <a:pPr>
              <a:spcBef>
                <a:spcPct val="50000"/>
              </a:spcBef>
            </a:pPr>
            <a:r>
              <a:rPr lang="en-GB" b="1"/>
              <a:t>Fashion photography</a:t>
            </a:r>
            <a:r>
              <a:rPr lang="en-GB"/>
              <a:t> Note the large white reflector to bounce light onto the shadow side of the model (the light is coming from behind and slightly to the right of the model).</a:t>
            </a:r>
          </a:p>
        </p:txBody>
      </p:sp>
      <p:sp>
        <p:nvSpPr>
          <p:cNvPr id="36871" name="Text Box 19"/>
          <p:cNvSpPr txBox="1">
            <a:spLocks noChangeArrowheads="1"/>
          </p:cNvSpPr>
          <p:nvPr/>
        </p:nvSpPr>
        <p:spPr bwMode="auto">
          <a:xfrm>
            <a:off x="3924300" y="3789363"/>
            <a:ext cx="2305050" cy="1465262"/>
          </a:xfrm>
          <a:prstGeom prst="rect">
            <a:avLst/>
          </a:prstGeom>
          <a:noFill/>
          <a:ln w="9525">
            <a:noFill/>
            <a:miter lim="800000"/>
            <a:headEnd/>
            <a:tailEnd/>
          </a:ln>
        </p:spPr>
        <p:txBody>
          <a:bodyPr>
            <a:spAutoFit/>
          </a:bodyPr>
          <a:lstStyle/>
          <a:p>
            <a:pPr>
              <a:spcBef>
                <a:spcPct val="50000"/>
              </a:spcBef>
            </a:pPr>
            <a:r>
              <a:rPr lang="en-GB"/>
              <a:t>By looking around, interesting natural lighting can often be found, as with this image of a Nun.</a:t>
            </a:r>
          </a:p>
        </p:txBody>
      </p:sp>
      <p:pic>
        <p:nvPicPr>
          <p:cNvPr id="36872" name="Picture 21" descr="n211"/>
          <p:cNvPicPr>
            <a:picLocks noChangeAspect="1" noChangeArrowheads="1"/>
          </p:cNvPicPr>
          <p:nvPr>
            <p:ph sz="quarter" idx="3"/>
          </p:nvPr>
        </p:nvPicPr>
        <p:blipFill>
          <a:blip r:embed="rId4"/>
          <a:srcRect/>
          <a:stretch>
            <a:fillRect/>
          </a:stretch>
        </p:blipFill>
        <p:spPr>
          <a:xfrm>
            <a:off x="6227763" y="2781300"/>
            <a:ext cx="2432050" cy="3671888"/>
          </a:xfr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971550" y="1052513"/>
            <a:ext cx="7345363" cy="4991100"/>
          </a:xfrm>
          <a:prstGeom prst="rect">
            <a:avLst/>
          </a:prstGeom>
          <a:noFill/>
          <a:ln w="9525">
            <a:noFill/>
            <a:miter lim="800000"/>
            <a:headEnd/>
            <a:tailEnd/>
          </a:ln>
        </p:spPr>
        <p:txBody>
          <a:bodyPr>
            <a:spAutoFit/>
          </a:bodyPr>
          <a:lstStyle/>
          <a:p>
            <a:pPr marL="342900" indent="-342900" algn="ctr">
              <a:spcBef>
                <a:spcPct val="50000"/>
              </a:spcBef>
            </a:pPr>
            <a:r>
              <a:rPr lang="en-GB" sz="2400" b="1"/>
              <a:t>Summary</a:t>
            </a:r>
          </a:p>
          <a:p>
            <a:pPr marL="342900" indent="-342900">
              <a:spcBef>
                <a:spcPct val="50000"/>
              </a:spcBef>
            </a:pPr>
            <a:r>
              <a:rPr lang="en-GB"/>
              <a:t>	Light is vital for the photographic process. To create better photographs we need to be aware and in control of the following:</a:t>
            </a:r>
          </a:p>
          <a:p>
            <a:pPr marL="342900" indent="-342900">
              <a:spcBef>
                <a:spcPct val="50000"/>
              </a:spcBef>
            </a:pPr>
            <a:endParaRPr lang="en-GB"/>
          </a:p>
          <a:p>
            <a:pPr marL="342900" indent="-342900"/>
            <a:r>
              <a:rPr lang="en-GB" b="1"/>
              <a:t>Quantity</a:t>
            </a:r>
            <a:endParaRPr lang="en-GB"/>
          </a:p>
          <a:p>
            <a:pPr marL="342900" indent="-342900"/>
            <a:r>
              <a:rPr lang="en-GB" i="1"/>
              <a:t>how much light – bright, dim, faint etc.</a:t>
            </a:r>
          </a:p>
          <a:p>
            <a:pPr marL="342900" indent="-342900"/>
            <a:endParaRPr lang="en-GB" b="1" i="1"/>
          </a:p>
          <a:p>
            <a:pPr marL="342900" indent="-342900"/>
            <a:r>
              <a:rPr lang="en-GB" b="1"/>
              <a:t>Colour</a:t>
            </a:r>
            <a:endParaRPr lang="en-GB"/>
          </a:p>
          <a:p>
            <a:pPr marL="342900" indent="-342900"/>
            <a:r>
              <a:rPr lang="en-GB" i="1"/>
              <a:t>the colour or ‘hue’ of the light.</a:t>
            </a:r>
          </a:p>
          <a:p>
            <a:pPr marL="342900" indent="-342900"/>
            <a:endParaRPr lang="en-GB" b="1" i="1"/>
          </a:p>
          <a:p>
            <a:pPr marL="342900" indent="-342900"/>
            <a:r>
              <a:rPr lang="en-GB" b="1"/>
              <a:t>Direction</a:t>
            </a:r>
          </a:p>
          <a:p>
            <a:pPr marL="342900" indent="-342900"/>
            <a:r>
              <a:rPr lang="en-GB" i="1"/>
              <a:t>where is the light coming from.</a:t>
            </a:r>
          </a:p>
          <a:p>
            <a:pPr marL="342900" indent="-342900"/>
            <a:endParaRPr lang="en-GB" b="1" i="1"/>
          </a:p>
          <a:p>
            <a:pPr marL="342900" indent="-342900"/>
            <a:r>
              <a:rPr lang="en-GB" b="1"/>
              <a:t>Quality</a:t>
            </a:r>
            <a:endParaRPr lang="en-GB"/>
          </a:p>
          <a:p>
            <a:pPr marL="342900" indent="-342900"/>
            <a:r>
              <a:rPr lang="en-GB" i="1"/>
              <a:t>Is it a </a:t>
            </a:r>
            <a:r>
              <a:rPr lang="en-GB" b="1" i="1"/>
              <a:t>soft</a:t>
            </a:r>
            <a:r>
              <a:rPr lang="en-GB" i="1"/>
              <a:t> gentle light, or a harsh </a:t>
            </a:r>
            <a:r>
              <a:rPr lang="en-GB" b="1" i="1"/>
              <a:t>hard</a:t>
            </a:r>
            <a:r>
              <a:rPr lang="en-GB" i="1"/>
              <a:t> light giving crisp dark shadows.</a:t>
            </a:r>
          </a:p>
          <a:p>
            <a:pPr marL="342900" indent="-342900">
              <a:spcBef>
                <a:spcPct val="50000"/>
              </a:spcBef>
            </a:pPr>
            <a:endParaRPr lang="en-GB" i="1"/>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t Catherine of Alexandria 1508"/>
          <p:cNvPicPr>
            <a:picLocks noChangeAspect="1" noChangeArrowheads="1"/>
          </p:cNvPicPr>
          <p:nvPr/>
        </p:nvPicPr>
        <p:blipFill>
          <a:blip r:embed="rId2"/>
          <a:srcRect/>
          <a:stretch>
            <a:fillRect/>
          </a:stretch>
        </p:blipFill>
        <p:spPr bwMode="auto">
          <a:xfrm>
            <a:off x="1258888" y="476250"/>
            <a:ext cx="4292600" cy="5832475"/>
          </a:xfrm>
          <a:prstGeom prst="rect">
            <a:avLst/>
          </a:prstGeom>
          <a:noFill/>
          <a:ln w="9525">
            <a:noFill/>
            <a:miter lim="800000"/>
            <a:headEnd/>
            <a:tailEnd/>
          </a:ln>
        </p:spPr>
      </p:pic>
      <p:sp>
        <p:nvSpPr>
          <p:cNvPr id="5123" name="Text Box 3"/>
          <p:cNvSpPr txBox="1">
            <a:spLocks noChangeArrowheads="1"/>
          </p:cNvSpPr>
          <p:nvPr/>
        </p:nvSpPr>
        <p:spPr bwMode="auto">
          <a:xfrm>
            <a:off x="5580063" y="5805488"/>
            <a:ext cx="2879725" cy="517525"/>
          </a:xfrm>
          <a:prstGeom prst="rect">
            <a:avLst/>
          </a:prstGeom>
          <a:noFill/>
          <a:ln w="9525">
            <a:noFill/>
            <a:miter lim="800000"/>
            <a:headEnd/>
            <a:tailEnd/>
          </a:ln>
        </p:spPr>
        <p:txBody>
          <a:bodyPr>
            <a:spAutoFit/>
          </a:bodyPr>
          <a:lstStyle/>
          <a:p>
            <a:pPr>
              <a:spcBef>
                <a:spcPct val="50000"/>
              </a:spcBef>
            </a:pPr>
            <a:r>
              <a:rPr lang="en-GB" sz="1400"/>
              <a:t>Raphael, </a:t>
            </a:r>
            <a:r>
              <a:rPr lang="en-GB" sz="1400" i="1"/>
              <a:t>St Catherine of Alexandria</a:t>
            </a:r>
            <a:r>
              <a:rPr lang="en-GB" sz="1400"/>
              <a:t>, 1508</a:t>
            </a:r>
          </a:p>
        </p:txBody>
      </p:sp>
      <p:sp>
        <p:nvSpPr>
          <p:cNvPr id="5124" name="Line 5"/>
          <p:cNvSpPr>
            <a:spLocks noChangeShapeType="1"/>
          </p:cNvSpPr>
          <p:nvPr/>
        </p:nvSpPr>
        <p:spPr bwMode="auto">
          <a:xfrm>
            <a:off x="900113" y="260350"/>
            <a:ext cx="2017712" cy="935038"/>
          </a:xfrm>
          <a:prstGeom prst="line">
            <a:avLst/>
          </a:prstGeom>
          <a:noFill/>
          <a:ln w="63500">
            <a:solidFill>
              <a:srgbClr val="FF0000"/>
            </a:solidFill>
            <a:round/>
            <a:headEnd/>
            <a:tailEnd type="triangle" w="lg" len="lg"/>
          </a:ln>
        </p:spPr>
        <p:txBody>
          <a:bodyPr/>
          <a:lstStyle/>
          <a:p>
            <a:endParaRPr lang="en-US"/>
          </a:p>
        </p:txBody>
      </p:sp>
      <p:sp>
        <p:nvSpPr>
          <p:cNvPr id="5125" name="Text Box 6"/>
          <p:cNvSpPr txBox="1">
            <a:spLocks noChangeArrowheads="1"/>
          </p:cNvSpPr>
          <p:nvPr/>
        </p:nvSpPr>
        <p:spPr bwMode="auto">
          <a:xfrm>
            <a:off x="755650" y="1052513"/>
            <a:ext cx="1654175" cy="274637"/>
          </a:xfrm>
          <a:prstGeom prst="rect">
            <a:avLst/>
          </a:prstGeom>
          <a:noFill/>
          <a:ln w="9525">
            <a:noFill/>
            <a:miter lim="800000"/>
            <a:headEnd/>
            <a:tailEnd/>
          </a:ln>
        </p:spPr>
        <p:txBody>
          <a:bodyPr>
            <a:spAutoFit/>
          </a:bodyPr>
          <a:lstStyle/>
          <a:p>
            <a:pPr>
              <a:spcBef>
                <a:spcPct val="50000"/>
              </a:spcBef>
            </a:pPr>
            <a:r>
              <a:rPr lang="en-GB" sz="1200" b="1"/>
              <a:t>Direction of Light</a:t>
            </a:r>
          </a:p>
        </p:txBody>
      </p:sp>
      <p:sp>
        <p:nvSpPr>
          <p:cNvPr id="5126" name="Line 7"/>
          <p:cNvSpPr>
            <a:spLocks noChangeShapeType="1"/>
          </p:cNvSpPr>
          <p:nvPr/>
        </p:nvSpPr>
        <p:spPr bwMode="auto">
          <a:xfrm>
            <a:off x="755650" y="1412875"/>
            <a:ext cx="1730375" cy="792163"/>
          </a:xfrm>
          <a:prstGeom prst="line">
            <a:avLst/>
          </a:prstGeom>
          <a:noFill/>
          <a:ln w="63500">
            <a:solidFill>
              <a:srgbClr val="FF0000"/>
            </a:solidFill>
            <a:round/>
            <a:headEnd/>
            <a:tailEnd type="triangle" w="lg" len="lg"/>
          </a:ln>
        </p:spPr>
        <p:txBody>
          <a:bodyPr/>
          <a:lstStyle/>
          <a:p>
            <a:endParaRPr lang="en-US"/>
          </a:p>
        </p:txBody>
      </p:sp>
      <p:sp>
        <p:nvSpPr>
          <p:cNvPr id="5127" name="Line 8"/>
          <p:cNvSpPr>
            <a:spLocks noChangeShapeType="1"/>
          </p:cNvSpPr>
          <p:nvPr/>
        </p:nvSpPr>
        <p:spPr bwMode="auto">
          <a:xfrm>
            <a:off x="755650" y="2349500"/>
            <a:ext cx="1441450" cy="646113"/>
          </a:xfrm>
          <a:prstGeom prst="line">
            <a:avLst/>
          </a:prstGeom>
          <a:noFill/>
          <a:ln w="63500">
            <a:solidFill>
              <a:srgbClr val="FF0000"/>
            </a:solidFill>
            <a:round/>
            <a:headEnd/>
            <a:tailEnd type="triangle" w="lg" len="lg"/>
          </a:ln>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
          <p:cNvSpPr txBox="1">
            <a:spLocks noChangeArrowheads="1"/>
          </p:cNvSpPr>
          <p:nvPr/>
        </p:nvSpPr>
        <p:spPr bwMode="auto">
          <a:xfrm>
            <a:off x="2484438" y="5084763"/>
            <a:ext cx="4392612" cy="304800"/>
          </a:xfrm>
          <a:prstGeom prst="rect">
            <a:avLst/>
          </a:prstGeom>
          <a:noFill/>
          <a:ln w="9525">
            <a:noFill/>
            <a:miter lim="800000"/>
            <a:headEnd/>
            <a:tailEnd/>
          </a:ln>
        </p:spPr>
        <p:txBody>
          <a:bodyPr>
            <a:spAutoFit/>
          </a:bodyPr>
          <a:lstStyle/>
          <a:p>
            <a:pPr algn="ctr">
              <a:spcBef>
                <a:spcPct val="50000"/>
              </a:spcBef>
            </a:pPr>
            <a:r>
              <a:rPr lang="en-GB" sz="1400"/>
              <a:t>Caravaggio, </a:t>
            </a:r>
            <a:r>
              <a:rPr lang="en-GB" sz="1400" i="1"/>
              <a:t>The Cardsharps</a:t>
            </a:r>
            <a:r>
              <a:rPr lang="en-GB" sz="1400"/>
              <a:t>, 1594</a:t>
            </a:r>
          </a:p>
        </p:txBody>
      </p:sp>
      <p:sp>
        <p:nvSpPr>
          <p:cNvPr id="6147" name="Text Box 7"/>
          <p:cNvSpPr txBox="1">
            <a:spLocks noChangeArrowheads="1"/>
          </p:cNvSpPr>
          <p:nvPr/>
        </p:nvSpPr>
        <p:spPr bwMode="auto">
          <a:xfrm>
            <a:off x="611188" y="5445125"/>
            <a:ext cx="7993062" cy="641350"/>
          </a:xfrm>
          <a:prstGeom prst="rect">
            <a:avLst/>
          </a:prstGeom>
          <a:noFill/>
          <a:ln w="9525">
            <a:noFill/>
            <a:miter lim="800000"/>
            <a:headEnd/>
            <a:tailEnd/>
          </a:ln>
        </p:spPr>
        <p:txBody>
          <a:bodyPr>
            <a:spAutoFit/>
          </a:bodyPr>
          <a:lstStyle/>
          <a:p>
            <a:pPr>
              <a:spcBef>
                <a:spcPct val="50000"/>
              </a:spcBef>
            </a:pPr>
            <a:r>
              <a:rPr lang="en-GB"/>
              <a:t>Caravaggio uses light to make this painting more </a:t>
            </a:r>
            <a:r>
              <a:rPr lang="en-GB" b="1"/>
              <a:t>three-dimensional</a:t>
            </a:r>
            <a:r>
              <a:rPr lang="en-GB"/>
              <a:t> and realistic. How does he use light to achieve this?</a:t>
            </a:r>
          </a:p>
        </p:txBody>
      </p:sp>
      <p:pic>
        <p:nvPicPr>
          <p:cNvPr id="6148" name="Picture 8" descr="Michelangelo-Merisi-Caravaggio-The-Card-Sharps"/>
          <p:cNvPicPr>
            <a:picLocks noChangeAspect="1" noChangeArrowheads="1"/>
          </p:cNvPicPr>
          <p:nvPr/>
        </p:nvPicPr>
        <p:blipFill>
          <a:blip r:embed="rId2"/>
          <a:srcRect/>
          <a:stretch>
            <a:fillRect/>
          </a:stretch>
        </p:blipFill>
        <p:spPr bwMode="auto">
          <a:xfrm>
            <a:off x="1187450" y="404813"/>
            <a:ext cx="6640513" cy="4702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outhern_suite_g"/>
          <p:cNvPicPr>
            <a:picLocks noChangeAspect="1" noChangeArrowheads="1"/>
          </p:cNvPicPr>
          <p:nvPr/>
        </p:nvPicPr>
        <p:blipFill>
          <a:blip r:embed="rId2"/>
          <a:srcRect/>
          <a:stretch>
            <a:fillRect/>
          </a:stretch>
        </p:blipFill>
        <p:spPr bwMode="auto">
          <a:xfrm>
            <a:off x="755650" y="549275"/>
            <a:ext cx="4176713" cy="2679700"/>
          </a:xfrm>
          <a:prstGeom prst="rect">
            <a:avLst/>
          </a:prstGeom>
          <a:noFill/>
          <a:ln w="9525">
            <a:noFill/>
            <a:miter lim="800000"/>
            <a:headEnd/>
            <a:tailEnd/>
          </a:ln>
        </p:spPr>
      </p:pic>
      <p:sp>
        <p:nvSpPr>
          <p:cNvPr id="7171" name="Text Box 3"/>
          <p:cNvSpPr txBox="1">
            <a:spLocks noChangeArrowheads="1"/>
          </p:cNvSpPr>
          <p:nvPr/>
        </p:nvSpPr>
        <p:spPr bwMode="auto">
          <a:xfrm>
            <a:off x="1042988" y="3284538"/>
            <a:ext cx="3600450" cy="274637"/>
          </a:xfrm>
          <a:prstGeom prst="rect">
            <a:avLst/>
          </a:prstGeom>
          <a:noFill/>
          <a:ln w="9525">
            <a:noFill/>
            <a:miter lim="800000"/>
            <a:headEnd/>
            <a:tailEnd/>
          </a:ln>
        </p:spPr>
        <p:txBody>
          <a:bodyPr>
            <a:spAutoFit/>
          </a:bodyPr>
          <a:lstStyle/>
          <a:p>
            <a:pPr algn="ctr">
              <a:spcBef>
                <a:spcPct val="50000"/>
              </a:spcBef>
            </a:pPr>
            <a:r>
              <a:rPr lang="en-GB" sz="1200"/>
              <a:t>William Eggleston</a:t>
            </a:r>
          </a:p>
        </p:txBody>
      </p:sp>
      <p:pic>
        <p:nvPicPr>
          <p:cNvPr id="7172" name="Picture 4" descr="SamTaylor Wood 1"/>
          <p:cNvPicPr>
            <a:picLocks noChangeAspect="1" noChangeArrowheads="1"/>
          </p:cNvPicPr>
          <p:nvPr/>
        </p:nvPicPr>
        <p:blipFill>
          <a:blip r:embed="rId3"/>
          <a:srcRect/>
          <a:stretch>
            <a:fillRect/>
          </a:stretch>
        </p:blipFill>
        <p:spPr bwMode="auto">
          <a:xfrm>
            <a:off x="5219700" y="2565400"/>
            <a:ext cx="3286125" cy="3286125"/>
          </a:xfrm>
          <a:prstGeom prst="rect">
            <a:avLst/>
          </a:prstGeom>
          <a:noFill/>
          <a:ln w="9525">
            <a:noFill/>
            <a:miter lim="800000"/>
            <a:headEnd/>
            <a:tailEnd/>
          </a:ln>
        </p:spPr>
      </p:pic>
      <p:sp>
        <p:nvSpPr>
          <p:cNvPr id="7173" name="Text Box 5"/>
          <p:cNvSpPr txBox="1">
            <a:spLocks noChangeArrowheads="1"/>
          </p:cNvSpPr>
          <p:nvPr/>
        </p:nvSpPr>
        <p:spPr bwMode="auto">
          <a:xfrm>
            <a:off x="5148263" y="6092825"/>
            <a:ext cx="3384550" cy="274638"/>
          </a:xfrm>
          <a:prstGeom prst="rect">
            <a:avLst/>
          </a:prstGeom>
          <a:noFill/>
          <a:ln w="9525">
            <a:noFill/>
            <a:miter lim="800000"/>
            <a:headEnd/>
            <a:tailEnd/>
          </a:ln>
        </p:spPr>
        <p:txBody>
          <a:bodyPr>
            <a:spAutoFit/>
          </a:bodyPr>
          <a:lstStyle/>
          <a:p>
            <a:pPr algn="ctr">
              <a:spcBef>
                <a:spcPct val="50000"/>
              </a:spcBef>
            </a:pPr>
            <a:r>
              <a:rPr lang="en-GB" sz="1200"/>
              <a:t>Sam Taylor Wood</a:t>
            </a:r>
          </a:p>
        </p:txBody>
      </p:sp>
      <p:sp>
        <p:nvSpPr>
          <p:cNvPr id="7174" name="Text Box 6"/>
          <p:cNvSpPr txBox="1">
            <a:spLocks noChangeArrowheads="1"/>
          </p:cNvSpPr>
          <p:nvPr/>
        </p:nvSpPr>
        <p:spPr bwMode="auto">
          <a:xfrm>
            <a:off x="900113" y="4292600"/>
            <a:ext cx="4032250" cy="915988"/>
          </a:xfrm>
          <a:prstGeom prst="rect">
            <a:avLst/>
          </a:prstGeom>
          <a:noFill/>
          <a:ln w="9525">
            <a:noFill/>
            <a:miter lim="800000"/>
            <a:headEnd/>
            <a:tailEnd/>
          </a:ln>
        </p:spPr>
        <p:txBody>
          <a:bodyPr>
            <a:spAutoFit/>
          </a:bodyPr>
          <a:lstStyle/>
          <a:p>
            <a:pPr>
              <a:spcBef>
                <a:spcPct val="50000"/>
              </a:spcBef>
            </a:pPr>
            <a:r>
              <a:rPr lang="en-GB"/>
              <a:t>Lighting is one of the most important factors in creating a ‘good’ or successful photograph.</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_MG_0032zaped"/>
          <p:cNvPicPr>
            <a:picLocks noChangeAspect="1" noChangeArrowheads="1"/>
          </p:cNvPicPr>
          <p:nvPr/>
        </p:nvPicPr>
        <p:blipFill>
          <a:blip r:embed="rId2"/>
          <a:srcRect/>
          <a:stretch>
            <a:fillRect/>
          </a:stretch>
        </p:blipFill>
        <p:spPr bwMode="auto">
          <a:xfrm>
            <a:off x="1403350" y="620713"/>
            <a:ext cx="3119438" cy="4679950"/>
          </a:xfrm>
          <a:prstGeom prst="rect">
            <a:avLst/>
          </a:prstGeom>
          <a:noFill/>
          <a:ln w="9525">
            <a:noFill/>
            <a:miter lim="800000"/>
            <a:headEnd/>
            <a:tailEnd/>
          </a:ln>
        </p:spPr>
      </p:pic>
      <p:sp>
        <p:nvSpPr>
          <p:cNvPr id="8195" name="Text Box 4"/>
          <p:cNvSpPr txBox="1">
            <a:spLocks noChangeArrowheads="1"/>
          </p:cNvSpPr>
          <p:nvPr/>
        </p:nvSpPr>
        <p:spPr bwMode="auto">
          <a:xfrm>
            <a:off x="2051050" y="5661025"/>
            <a:ext cx="5472113" cy="366713"/>
          </a:xfrm>
          <a:prstGeom prst="rect">
            <a:avLst/>
          </a:prstGeom>
          <a:noFill/>
          <a:ln w="9525">
            <a:noFill/>
            <a:miter lim="800000"/>
            <a:headEnd/>
            <a:tailEnd/>
          </a:ln>
        </p:spPr>
        <p:txBody>
          <a:bodyPr>
            <a:spAutoFit/>
          </a:bodyPr>
          <a:lstStyle/>
          <a:p>
            <a:pPr>
              <a:spcBef>
                <a:spcPct val="50000"/>
              </a:spcBef>
            </a:pPr>
            <a:r>
              <a:rPr lang="en-GB"/>
              <a:t>Lighting can help emphasise a mood or feeling.</a:t>
            </a:r>
          </a:p>
        </p:txBody>
      </p:sp>
      <p:sp>
        <p:nvSpPr>
          <p:cNvPr id="8196" name="Text Box 5"/>
          <p:cNvSpPr txBox="1">
            <a:spLocks noChangeArrowheads="1"/>
          </p:cNvSpPr>
          <p:nvPr/>
        </p:nvSpPr>
        <p:spPr bwMode="auto">
          <a:xfrm>
            <a:off x="2555875" y="5300663"/>
            <a:ext cx="3887788" cy="274637"/>
          </a:xfrm>
          <a:prstGeom prst="rect">
            <a:avLst/>
          </a:prstGeom>
          <a:noFill/>
          <a:ln w="9525">
            <a:noFill/>
            <a:miter lim="800000"/>
            <a:headEnd/>
            <a:tailEnd/>
          </a:ln>
        </p:spPr>
        <p:txBody>
          <a:bodyPr>
            <a:spAutoFit/>
          </a:bodyPr>
          <a:lstStyle/>
          <a:p>
            <a:pPr algn="ctr">
              <a:spcBef>
                <a:spcPct val="50000"/>
              </a:spcBef>
            </a:pPr>
            <a:r>
              <a:rPr lang="en-GB" sz="1200"/>
              <a:t>Chris Monaghan</a:t>
            </a:r>
          </a:p>
        </p:txBody>
      </p:sp>
      <p:pic>
        <p:nvPicPr>
          <p:cNvPr id="8197" name="Picture 6" descr="San vit 07 002"/>
          <p:cNvPicPr>
            <a:picLocks noChangeAspect="1" noChangeArrowheads="1"/>
          </p:cNvPicPr>
          <p:nvPr/>
        </p:nvPicPr>
        <p:blipFill>
          <a:blip r:embed="rId3"/>
          <a:srcRect/>
          <a:stretch>
            <a:fillRect/>
          </a:stretch>
        </p:blipFill>
        <p:spPr bwMode="auto">
          <a:xfrm>
            <a:off x="4787900" y="620713"/>
            <a:ext cx="2997200" cy="467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908175" y="908050"/>
            <a:ext cx="5616575" cy="1187450"/>
          </a:xfrm>
          <a:prstGeom prst="rect">
            <a:avLst/>
          </a:prstGeom>
          <a:noFill/>
          <a:ln w="9525">
            <a:noFill/>
            <a:miter lim="800000"/>
            <a:headEnd/>
            <a:tailEnd/>
          </a:ln>
        </p:spPr>
        <p:txBody>
          <a:bodyPr>
            <a:spAutoFit/>
          </a:bodyPr>
          <a:lstStyle/>
          <a:p>
            <a:pPr>
              <a:spcBef>
                <a:spcPct val="50000"/>
              </a:spcBef>
            </a:pPr>
            <a:r>
              <a:rPr lang="en-GB" sz="2400" b="1"/>
              <a:t>Shadows indicate the direction of light and help make an image look more three-dimensional and realistic.</a:t>
            </a:r>
          </a:p>
        </p:txBody>
      </p:sp>
      <p:pic>
        <p:nvPicPr>
          <p:cNvPr id="9219" name="Picture 5" descr="shadow 1"/>
          <p:cNvPicPr>
            <a:picLocks noChangeAspect="1" noChangeArrowheads="1"/>
          </p:cNvPicPr>
          <p:nvPr>
            <p:ph sz="half" idx="1"/>
          </p:nvPr>
        </p:nvPicPr>
        <p:blipFill>
          <a:blip r:embed="rId2"/>
          <a:srcRect/>
          <a:stretch>
            <a:fillRect/>
          </a:stretch>
        </p:blipFill>
        <p:spPr>
          <a:xfrm>
            <a:off x="3779838" y="2276475"/>
            <a:ext cx="1871662" cy="1968500"/>
          </a:xfrm>
          <a:noFill/>
        </p:spPr>
      </p:pic>
      <p:sp>
        <p:nvSpPr>
          <p:cNvPr id="9220" name="Text Box 11"/>
          <p:cNvSpPr txBox="1">
            <a:spLocks noChangeArrowheads="1"/>
          </p:cNvSpPr>
          <p:nvPr/>
        </p:nvSpPr>
        <p:spPr bwMode="auto">
          <a:xfrm>
            <a:off x="2124075" y="4652963"/>
            <a:ext cx="4752975" cy="457200"/>
          </a:xfrm>
          <a:prstGeom prst="rect">
            <a:avLst/>
          </a:prstGeom>
          <a:noFill/>
          <a:ln w="9525">
            <a:noFill/>
            <a:miter lim="800000"/>
            <a:headEnd/>
            <a:tailEnd/>
          </a:ln>
        </p:spPr>
        <p:txBody>
          <a:bodyPr>
            <a:spAutoFit/>
          </a:bodyPr>
          <a:lstStyle/>
          <a:p>
            <a:pPr algn="ctr">
              <a:spcBef>
                <a:spcPct val="50000"/>
              </a:spcBef>
            </a:pPr>
            <a:r>
              <a:rPr lang="en-GB" sz="2400"/>
              <a:t>Does this image look realistic?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shadow 2"/>
          <p:cNvPicPr>
            <a:picLocks noChangeAspect="1" noChangeArrowheads="1"/>
          </p:cNvPicPr>
          <p:nvPr>
            <p:ph sz="half" idx="2"/>
          </p:nvPr>
        </p:nvPicPr>
        <p:blipFill>
          <a:blip r:embed="rId2"/>
          <a:srcRect/>
          <a:stretch>
            <a:fillRect/>
          </a:stretch>
        </p:blipFill>
        <p:spPr>
          <a:xfrm>
            <a:off x="2916238" y="2276475"/>
            <a:ext cx="2828925" cy="2498725"/>
          </a:xfrm>
          <a:noFill/>
        </p:spPr>
      </p:pic>
      <p:sp>
        <p:nvSpPr>
          <p:cNvPr id="10243" name="Text Box 8"/>
          <p:cNvSpPr txBox="1">
            <a:spLocks noChangeArrowheads="1"/>
          </p:cNvSpPr>
          <p:nvPr/>
        </p:nvSpPr>
        <p:spPr bwMode="auto">
          <a:xfrm>
            <a:off x="900113" y="4797425"/>
            <a:ext cx="7416800" cy="1370013"/>
          </a:xfrm>
          <a:prstGeom prst="rect">
            <a:avLst/>
          </a:prstGeom>
          <a:noFill/>
          <a:ln w="9525">
            <a:noFill/>
            <a:miter lim="800000"/>
            <a:headEnd/>
            <a:tailEnd/>
          </a:ln>
        </p:spPr>
        <p:txBody>
          <a:bodyPr>
            <a:spAutoFit/>
          </a:bodyPr>
          <a:lstStyle/>
          <a:p>
            <a:pPr algn="ctr">
              <a:spcBef>
                <a:spcPct val="50000"/>
              </a:spcBef>
            </a:pPr>
            <a:r>
              <a:rPr lang="en-GB" sz="2400"/>
              <a:t>What about now?</a:t>
            </a:r>
          </a:p>
          <a:p>
            <a:pPr>
              <a:spcBef>
                <a:spcPct val="50000"/>
              </a:spcBef>
            </a:pPr>
            <a:r>
              <a:rPr lang="en-GB" sz="2400"/>
              <a:t>How does adding a shadow make the image more three-dimensional?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1253</TotalTime>
  <Words>1400</Words>
  <Application>Microsoft Office PowerPoint</Application>
  <PresentationFormat>On-screen Show (4:3)</PresentationFormat>
  <Paragraphs>146</Paragraphs>
  <Slides>36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Calibri</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Home Office</dc:creator>
  <cp:lastModifiedBy>kbrand</cp:lastModifiedBy>
  <cp:revision>112</cp:revision>
  <dcterms:created xsi:type="dcterms:W3CDTF">2011-05-22T10:43:52Z</dcterms:created>
  <dcterms:modified xsi:type="dcterms:W3CDTF">2013-01-10T08:26:18Z</dcterms:modified>
</cp:coreProperties>
</file>