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33AB9-8F4E-224B-BF76-6C83CE0B5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69023-1E93-BA4A-A756-1B908FB13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08AEE-68D2-6A49-9C7A-9F90182E6272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7B34-C737-574E-9E92-1627D201B2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044" y="1206500"/>
            <a:ext cx="9280043" cy="40106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Hobo Std"/>
                <a:cs typeface="Hobo Std"/>
              </a:rPr>
              <a:t>Fonts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4561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/>
              <a:t>Different fonts send a different message to the reader: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900"/>
              <a:t>Sans serif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900">
                <a:latin typeface="Baskerville Old Face" pitchFamily="18" charset="0"/>
              </a:rPr>
              <a:t>Serif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900">
                <a:latin typeface="Lucida Calligraphy" pitchFamily="66" charset="0"/>
              </a:rPr>
              <a:t>Script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900">
                <a:latin typeface="Jokerman" pitchFamily="82" charset="0"/>
              </a:rPr>
              <a:t>Decorative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900">
                <a:latin typeface="Times New Roman" pitchFamily="-65" charset="0"/>
              </a:rPr>
              <a:t> 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5562600"/>
            <a:ext cx="2087563" cy="684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Sans-serif Fonts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4232275" cy="4495800"/>
          </a:xfrm>
        </p:spPr>
        <p:txBody>
          <a:bodyPr/>
          <a:lstStyle/>
          <a:p>
            <a:pPr marL="447675" indent="-447675" eaLnBrk="1" hangingPunct="1">
              <a:lnSpc>
                <a:spcPct val="80000"/>
              </a:lnSpc>
            </a:pPr>
            <a:r>
              <a:rPr lang="en-US" sz="2400"/>
              <a:t>Easy to read, especially online</a:t>
            </a:r>
          </a:p>
          <a:p>
            <a:pPr marL="447675" indent="-447675" eaLnBrk="1" hangingPunct="1">
              <a:lnSpc>
                <a:spcPct val="80000"/>
              </a:lnSpc>
            </a:pPr>
            <a:r>
              <a:rPr lang="en-US" sz="2400"/>
              <a:t>Modern and clean</a:t>
            </a:r>
          </a:p>
          <a:p>
            <a:pPr marL="447675" indent="-447675" eaLnBrk="1" hangingPunct="1">
              <a:lnSpc>
                <a:spcPct val="80000"/>
              </a:lnSpc>
            </a:pPr>
            <a:r>
              <a:rPr lang="en-US" sz="2400"/>
              <a:t>Good for websites or other online formats</a:t>
            </a:r>
          </a:p>
          <a:p>
            <a:pPr marL="447675" indent="-447675" eaLnBrk="1" hangingPunct="1">
              <a:lnSpc>
                <a:spcPct val="80000"/>
              </a:lnSpc>
            </a:pPr>
            <a:r>
              <a:rPr lang="en-US" sz="2400"/>
              <a:t>Good for headings in printed texts</a:t>
            </a:r>
          </a:p>
          <a:p>
            <a:pPr marL="447675" indent="-447675" eaLnBrk="1" hangingPunct="1">
              <a:lnSpc>
                <a:spcPct val="80000"/>
              </a:lnSpc>
            </a:pPr>
            <a:r>
              <a:rPr lang="en-US" sz="2400"/>
              <a:t>Examples include:</a:t>
            </a:r>
          </a:p>
          <a:p>
            <a:pPr marL="692150" lvl="1" indent="-347663" eaLnBrk="1" hangingPunct="1">
              <a:lnSpc>
                <a:spcPct val="80000"/>
              </a:lnSpc>
            </a:pPr>
            <a:r>
              <a:rPr lang="en-US" sz="2400"/>
              <a:t> Arial</a:t>
            </a:r>
          </a:p>
          <a:p>
            <a:pPr marL="692150" lvl="1" indent="-347663" eaLnBrk="1" hangingPunct="1">
              <a:lnSpc>
                <a:spcPct val="80000"/>
              </a:lnSpc>
            </a:pPr>
            <a:r>
              <a:rPr lang="en-US" sz="2400">
                <a:latin typeface="Comic Sans MS" pitchFamily="-65" charset="0"/>
              </a:rPr>
              <a:t>Comic Sans MS</a:t>
            </a:r>
          </a:p>
          <a:p>
            <a:pPr marL="692150" lvl="1" indent="-347663" eaLnBrk="1" hangingPunct="1">
              <a:lnSpc>
                <a:spcPct val="80000"/>
              </a:lnSpc>
            </a:pPr>
            <a:r>
              <a:rPr lang="en-US" sz="2400">
                <a:latin typeface="Century Gothic" pitchFamily="34" charset="0"/>
              </a:rPr>
              <a:t>Century Gothic</a:t>
            </a:r>
            <a:endParaRPr lang="en-US" sz="2400"/>
          </a:p>
          <a:p>
            <a:pPr marL="692150" lvl="1" indent="-347663" eaLnBrk="1" hangingPunct="1">
              <a:lnSpc>
                <a:spcPct val="80000"/>
              </a:lnSpc>
            </a:pPr>
            <a:r>
              <a:rPr lang="en-US" sz="2400">
                <a:latin typeface="News Gothic MT" pitchFamily="34" charset="0"/>
              </a:rPr>
              <a:t>News Gothic MT</a:t>
            </a:r>
            <a:r>
              <a:rPr lang="en-US">
                <a:latin typeface="News Gothic MT" pitchFamily="34" charset="0"/>
              </a:rPr>
              <a:t> </a:t>
            </a: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752600"/>
            <a:ext cx="4035425" cy="2614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Serif Fonts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4537075" cy="42672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/>
              <a:t>Easier to read in print</a:t>
            </a: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800"/>
              <a:t>More old-fashioned or traditional</a:t>
            </a: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800"/>
              <a:t>Best for the body text in print documents</a:t>
            </a: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800"/>
              <a:t>Examples include: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>
                <a:latin typeface="Times New Roman" pitchFamily="-65" charset="0"/>
              </a:rPr>
              <a:t>Times New Roman</a:t>
            </a:r>
            <a:endParaRPr lang="en-US" sz="2400"/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>
                <a:latin typeface="Book Antiqua" pitchFamily="18" charset="0"/>
              </a:rPr>
              <a:t>Book Antiqua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>
                <a:latin typeface="Courier New" pitchFamily="-65" charset="0"/>
              </a:rPr>
              <a:t>Courier New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>
                <a:latin typeface="Garamond" pitchFamily="18" charset="0"/>
              </a:rPr>
              <a:t>Garamond</a:t>
            </a:r>
            <a:endParaRPr lang="en-US" sz="2400"/>
          </a:p>
        </p:txBody>
      </p:sp>
      <p:pic>
        <p:nvPicPr>
          <p:cNvPr id="614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3886200"/>
            <a:ext cx="3754438" cy="2433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Script Fonts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83088" cy="4456113"/>
          </a:xfrm>
        </p:spPr>
        <p:txBody>
          <a:bodyPr>
            <a:normAutofit lnSpcReduction="10000"/>
          </a:bodyPr>
          <a:lstStyle/>
          <a:p>
            <a:pPr marL="447675" indent="-447675" eaLnBrk="1" hangingPunct="1"/>
            <a:r>
              <a:rPr lang="en-US" sz="2800"/>
              <a:t>Hard to read - use sparingly!</a:t>
            </a:r>
          </a:p>
          <a:p>
            <a:pPr marL="447675" indent="-447675" eaLnBrk="1" hangingPunct="1"/>
            <a:r>
              <a:rPr lang="en-US" sz="2800"/>
              <a:t>Traditional and flowery – often used on wedding invitations or menus</a:t>
            </a:r>
          </a:p>
          <a:p>
            <a:pPr marL="447675" indent="-447675" eaLnBrk="1" hangingPunct="1"/>
            <a:r>
              <a:rPr lang="en-US" sz="2800"/>
              <a:t>Examples include:</a:t>
            </a:r>
          </a:p>
          <a:p>
            <a:pPr marL="692150" lvl="1" indent="-347663" eaLnBrk="1" hangingPunct="1"/>
            <a:r>
              <a:rPr lang="en-US">
                <a:latin typeface="French Script MT" pitchFamily="66" charset="0"/>
              </a:rPr>
              <a:t>French Script MT</a:t>
            </a:r>
          </a:p>
          <a:p>
            <a:pPr marL="692150" lvl="1" indent="-347663" eaLnBrk="1" hangingPunct="1"/>
            <a:r>
              <a:rPr lang="en-US">
                <a:latin typeface="Pristina" pitchFamily="66" charset="0"/>
              </a:rPr>
              <a:t>Pristina</a:t>
            </a:r>
            <a:endParaRPr lang="en-US" i="1">
              <a:latin typeface="Pristina" pitchFamily="66" charset="0"/>
            </a:endParaRPr>
          </a:p>
          <a:p>
            <a:pPr marL="692150" lvl="1" indent="-347663" eaLnBrk="1" hangingPunct="1"/>
            <a:r>
              <a:rPr lang="en-US" sz="2400">
                <a:latin typeface="Lucida Calligraphy" pitchFamily="66" charset="0"/>
              </a:rPr>
              <a:t>Lucida Calligraphy</a:t>
            </a:r>
            <a:endParaRPr lang="en-US" sz="2400"/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4550" y="2527300"/>
            <a:ext cx="4032250" cy="260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450137" cy="1412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Decorative Fonts (also Display)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456113"/>
          </a:xfrm>
        </p:spPr>
        <p:txBody>
          <a:bodyPr>
            <a:normAutofit lnSpcReduction="10000"/>
          </a:bodyPr>
          <a:lstStyle/>
          <a:p>
            <a:pPr marL="447675" indent="-447675" eaLnBrk="1" hangingPunct="1"/>
            <a:r>
              <a:rPr lang="en-US" sz="2800"/>
              <a:t>Hard to read – use sparingly</a:t>
            </a:r>
          </a:p>
          <a:p>
            <a:pPr marL="447675" indent="-447675" eaLnBrk="1" hangingPunct="1"/>
            <a:r>
              <a:rPr lang="en-US" sz="2800"/>
              <a:t>Good for headings</a:t>
            </a:r>
          </a:p>
          <a:p>
            <a:pPr marL="447675" indent="-447675" eaLnBrk="1" hangingPunct="1"/>
            <a:r>
              <a:rPr lang="en-US" sz="2800"/>
              <a:t>Create a fun, funky mood</a:t>
            </a:r>
          </a:p>
          <a:p>
            <a:pPr marL="447675" indent="-447675" eaLnBrk="1" hangingPunct="1"/>
            <a:r>
              <a:rPr lang="en-US" sz="2800"/>
              <a:t>Examples include:</a:t>
            </a:r>
          </a:p>
          <a:p>
            <a:pPr marL="692150" lvl="1" indent="-347663" eaLnBrk="1" hangingPunct="1"/>
            <a:r>
              <a:rPr lang="en-US" sz="2400">
                <a:latin typeface="Beesknees ITC" pitchFamily="82" charset="0"/>
              </a:rPr>
              <a:t>BeesKnees</a:t>
            </a:r>
            <a:r>
              <a:rPr lang="en-US" sz="2400" i="1">
                <a:latin typeface="Beesknees ITC" pitchFamily="82" charset="0"/>
              </a:rPr>
              <a:t> </a:t>
            </a:r>
          </a:p>
          <a:p>
            <a:pPr marL="692150" lvl="1" indent="-347663" eaLnBrk="1" hangingPunct="1"/>
            <a:r>
              <a:rPr lang="en-US" sz="2400">
                <a:latin typeface="Curlz MT" pitchFamily="82" charset="0"/>
              </a:rPr>
              <a:t>Curlz MT</a:t>
            </a:r>
            <a:endParaRPr lang="en-US" sz="2400" i="1">
              <a:latin typeface="Curlz MT" pitchFamily="82" charset="0"/>
            </a:endParaRPr>
          </a:p>
          <a:p>
            <a:pPr marL="692150" lvl="1" indent="-347663" eaLnBrk="1" hangingPunct="1"/>
            <a:r>
              <a:rPr lang="en-US" sz="2400">
                <a:latin typeface="Harlow Solid Italic" pitchFamily="82" charset="0"/>
              </a:rPr>
              <a:t>Harlow Solid Italic</a:t>
            </a:r>
            <a:endParaRPr lang="en-US" sz="2400" i="1">
              <a:latin typeface="Harlow Solid Italic" pitchFamily="82" charset="0"/>
            </a:endParaRPr>
          </a:p>
          <a:p>
            <a:pPr marL="692150" lvl="1" indent="-347663" eaLnBrk="1" hangingPunct="1"/>
            <a:r>
              <a:rPr lang="en-US" sz="2400">
                <a:latin typeface="Jokerman" pitchFamily="82" charset="0"/>
              </a:rPr>
              <a:t>Jokerman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4550" y="2528888"/>
            <a:ext cx="4032250" cy="2598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Grunge Fonts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456113"/>
          </a:xfrm>
        </p:spPr>
        <p:txBody>
          <a:bodyPr/>
          <a:lstStyle/>
          <a:p>
            <a:pPr marL="447675" indent="-447675" eaLnBrk="1" hangingPunct="1"/>
            <a:r>
              <a:rPr lang="en-US" sz="2800"/>
              <a:t>Deteriorated fonts</a:t>
            </a:r>
          </a:p>
          <a:p>
            <a:pPr marL="447675" indent="-447675" eaLnBrk="1" hangingPunct="1"/>
            <a:r>
              <a:rPr lang="en-US" sz="2800"/>
              <a:t>Designed to appear “beaten up” with parts of the characters missing or misshapen</a:t>
            </a:r>
          </a:p>
          <a:p>
            <a:pPr marL="447675" indent="-447675" eaLnBrk="1" hangingPunct="1"/>
            <a:endParaRPr lang="en-US" sz="2800"/>
          </a:p>
        </p:txBody>
      </p:sp>
      <p:pic>
        <p:nvPicPr>
          <p:cNvPr id="922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8563" y="1600200"/>
            <a:ext cx="3321050" cy="2146300"/>
          </a:xfrm>
          <a:noFill/>
        </p:spPr>
      </p:pic>
      <p:pic>
        <p:nvPicPr>
          <p:cNvPr id="922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14913" y="3910013"/>
            <a:ext cx="3308350" cy="2146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167</Words>
  <Application>Microsoft Macintosh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Fonts</vt:lpstr>
      <vt:lpstr>Sans-serif Fonts</vt:lpstr>
      <vt:lpstr>Serif Fonts</vt:lpstr>
      <vt:lpstr>Script Fonts</vt:lpstr>
      <vt:lpstr>Decorative Fonts (also Display)</vt:lpstr>
      <vt:lpstr>Grunge Fonts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2</cp:revision>
  <dcterms:created xsi:type="dcterms:W3CDTF">2014-09-30T03:39:09Z</dcterms:created>
  <dcterms:modified xsi:type="dcterms:W3CDTF">2014-09-30T04:08:26Z</dcterms:modified>
</cp:coreProperties>
</file>